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notesSlides/notesSlide3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5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6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7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8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9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376" r:id="rId3"/>
    <p:sldId id="378" r:id="rId4"/>
    <p:sldId id="379" r:id="rId5"/>
    <p:sldId id="375" r:id="rId6"/>
    <p:sldId id="381" r:id="rId7"/>
    <p:sldId id="382" r:id="rId8"/>
    <p:sldId id="383" r:id="rId9"/>
    <p:sldId id="268" r:id="rId10"/>
    <p:sldId id="270" r:id="rId11"/>
    <p:sldId id="313" r:id="rId12"/>
    <p:sldId id="312" r:id="rId13"/>
    <p:sldId id="322" r:id="rId14"/>
    <p:sldId id="271" r:id="rId15"/>
    <p:sldId id="315" r:id="rId16"/>
    <p:sldId id="318" r:id="rId17"/>
    <p:sldId id="319" r:id="rId18"/>
    <p:sldId id="357" r:id="rId19"/>
    <p:sldId id="275" r:id="rId20"/>
    <p:sldId id="274" r:id="rId21"/>
    <p:sldId id="359" r:id="rId22"/>
    <p:sldId id="360" r:id="rId23"/>
    <p:sldId id="323" r:id="rId24"/>
    <p:sldId id="272" r:id="rId25"/>
    <p:sldId id="278" r:id="rId26"/>
    <p:sldId id="277" r:id="rId27"/>
    <p:sldId id="324" r:id="rId28"/>
    <p:sldId id="279" r:id="rId29"/>
    <p:sldId id="281" r:id="rId30"/>
    <p:sldId id="364" r:id="rId31"/>
    <p:sldId id="365" r:id="rId32"/>
    <p:sldId id="385" r:id="rId33"/>
    <p:sldId id="331" r:id="rId34"/>
    <p:sldId id="297" r:id="rId35"/>
    <p:sldId id="366" r:id="rId36"/>
    <p:sldId id="352" r:id="rId37"/>
    <p:sldId id="367" r:id="rId38"/>
    <p:sldId id="371" r:id="rId39"/>
    <p:sldId id="353" r:id="rId40"/>
    <p:sldId id="373" r:id="rId41"/>
    <p:sldId id="354" r:id="rId42"/>
    <p:sldId id="388" r:id="rId43"/>
    <p:sldId id="389" r:id="rId44"/>
    <p:sldId id="347" r:id="rId45"/>
    <p:sldId id="390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, Nam Sung" initials="KNS" lastIdx="1" clrIdx="0"/>
  <p:cmAuthor id="2" name="Kim, Nam Sung" initials="KNS [2]" lastIdx="1" clrIdx="1"/>
  <p:cmAuthor id="3" name="Kim, Nam Sung" initials="KNS [3]" lastIdx="1" clrIdx="2"/>
  <p:cmAuthor id="4" name="Kim, Nam Sung" initials="KNS [4]" lastIdx="1" clrIdx="3"/>
  <p:cmAuthor id="5" name="Kim, Nam Sung" initials="KNS [5]" lastIdx="1" clrIdx="4"/>
  <p:cmAuthor id="6" name="Mohammad Alian" initials="MA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73D330-B0B5-5F4B-96AF-3030A8E449A1}" v="569" dt="2019-10-15T15:53:11.1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1" autoAdjust="0"/>
    <p:restoredTop sz="94207"/>
  </p:normalViewPr>
  <p:slideViewPr>
    <p:cSldViewPr snapToGrid="0">
      <p:cViewPr varScale="1">
        <p:scale>
          <a:sx n="119" d="100"/>
          <a:sy n="119" d="100"/>
        </p:scale>
        <p:origin x="126" y="180"/>
      </p:cViewPr>
      <p:guideLst>
        <p:guide orient="horz" pos="18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an, Mohammad" userId="a5cdea6b-e6d3-4010-a44b-8128839a858a" providerId="ADAL" clId="{0969D20A-60E0-C148-9633-7AE5F165C684}"/>
    <pc:docChg chg="delSld modSld">
      <pc:chgData name="Alian, Mohammad" userId="a5cdea6b-e6d3-4010-a44b-8128839a858a" providerId="ADAL" clId="{0969D20A-60E0-C148-9633-7AE5F165C684}" dt="2019-10-16T15:36:47.601" v="54" actId="2696"/>
      <pc:docMkLst>
        <pc:docMk/>
      </pc:docMkLst>
      <pc:sldChg chg="modNotesTx">
        <pc:chgData name="Alian, Mohammad" userId="a5cdea6b-e6d3-4010-a44b-8128839a858a" providerId="ADAL" clId="{0969D20A-60E0-C148-9633-7AE5F165C684}" dt="2019-10-16T15:34:51.233" v="0" actId="20577"/>
        <pc:sldMkLst>
          <pc:docMk/>
          <pc:sldMk cId="339037482" sldId="256"/>
        </pc:sldMkLst>
      </pc:sldChg>
      <pc:sldChg chg="modNotesTx">
        <pc:chgData name="Alian, Mohammad" userId="a5cdea6b-e6d3-4010-a44b-8128839a858a" providerId="ADAL" clId="{0969D20A-60E0-C148-9633-7AE5F165C684}" dt="2019-10-16T15:35:15.784" v="8" actId="20577"/>
        <pc:sldMkLst>
          <pc:docMk/>
          <pc:sldMk cId="3273254125" sldId="268"/>
        </pc:sldMkLst>
      </pc:sldChg>
      <pc:sldChg chg="modNotesTx">
        <pc:chgData name="Alian, Mohammad" userId="a5cdea6b-e6d3-4010-a44b-8128839a858a" providerId="ADAL" clId="{0969D20A-60E0-C148-9633-7AE5F165C684}" dt="2019-10-16T15:35:20.192" v="9" actId="20577"/>
        <pc:sldMkLst>
          <pc:docMk/>
          <pc:sldMk cId="874161365" sldId="270"/>
        </pc:sldMkLst>
      </pc:sldChg>
      <pc:sldChg chg="modNotesTx">
        <pc:chgData name="Alian, Mohammad" userId="a5cdea6b-e6d3-4010-a44b-8128839a858a" providerId="ADAL" clId="{0969D20A-60E0-C148-9633-7AE5F165C684}" dt="2019-10-16T15:35:31.358" v="13" actId="20577"/>
        <pc:sldMkLst>
          <pc:docMk/>
          <pc:sldMk cId="3531406045" sldId="271"/>
        </pc:sldMkLst>
      </pc:sldChg>
      <pc:sldChg chg="modNotesTx">
        <pc:chgData name="Alian, Mohammad" userId="a5cdea6b-e6d3-4010-a44b-8128839a858a" providerId="ADAL" clId="{0969D20A-60E0-C148-9633-7AE5F165C684}" dt="2019-10-16T15:36:01.762" v="23" actId="20577"/>
        <pc:sldMkLst>
          <pc:docMk/>
          <pc:sldMk cId="1829174175" sldId="272"/>
        </pc:sldMkLst>
      </pc:sldChg>
      <pc:sldChg chg="modNotesTx">
        <pc:chgData name="Alian, Mohammad" userId="a5cdea6b-e6d3-4010-a44b-8128839a858a" providerId="ADAL" clId="{0969D20A-60E0-C148-9633-7AE5F165C684}" dt="2019-10-16T15:35:49.325" v="19" actId="20577"/>
        <pc:sldMkLst>
          <pc:docMk/>
          <pc:sldMk cId="3514447463" sldId="274"/>
        </pc:sldMkLst>
      </pc:sldChg>
      <pc:sldChg chg="modNotesTx">
        <pc:chgData name="Alian, Mohammad" userId="a5cdea6b-e6d3-4010-a44b-8128839a858a" providerId="ADAL" clId="{0969D20A-60E0-C148-9633-7AE5F165C684}" dt="2019-10-16T15:35:47.268" v="18" actId="20577"/>
        <pc:sldMkLst>
          <pc:docMk/>
          <pc:sldMk cId="782822292" sldId="275"/>
        </pc:sldMkLst>
      </pc:sldChg>
      <pc:sldChg chg="modNotesTx">
        <pc:chgData name="Alian, Mohammad" userId="a5cdea6b-e6d3-4010-a44b-8128839a858a" providerId="ADAL" clId="{0969D20A-60E0-C148-9633-7AE5F165C684}" dt="2019-10-16T15:36:08.005" v="25" actId="20577"/>
        <pc:sldMkLst>
          <pc:docMk/>
          <pc:sldMk cId="929567022" sldId="277"/>
        </pc:sldMkLst>
      </pc:sldChg>
      <pc:sldChg chg="modNotesTx">
        <pc:chgData name="Alian, Mohammad" userId="a5cdea6b-e6d3-4010-a44b-8128839a858a" providerId="ADAL" clId="{0969D20A-60E0-C148-9633-7AE5F165C684}" dt="2019-10-16T15:36:04.171" v="24" actId="20577"/>
        <pc:sldMkLst>
          <pc:docMk/>
          <pc:sldMk cId="3731467941" sldId="278"/>
        </pc:sldMkLst>
      </pc:sldChg>
      <pc:sldChg chg="modNotesTx">
        <pc:chgData name="Alian, Mohammad" userId="a5cdea6b-e6d3-4010-a44b-8128839a858a" providerId="ADAL" clId="{0969D20A-60E0-C148-9633-7AE5F165C684}" dt="2019-10-16T15:36:12.403" v="27" actId="20577"/>
        <pc:sldMkLst>
          <pc:docMk/>
          <pc:sldMk cId="2655418259" sldId="279"/>
        </pc:sldMkLst>
      </pc:sldChg>
      <pc:sldChg chg="del">
        <pc:chgData name="Alian, Mohammad" userId="a5cdea6b-e6d3-4010-a44b-8128839a858a" providerId="ADAL" clId="{0969D20A-60E0-C148-9633-7AE5F165C684}" dt="2019-10-16T15:36:47.298" v="43" actId="2696"/>
        <pc:sldMkLst>
          <pc:docMk/>
          <pc:sldMk cId="3954939945" sldId="280"/>
        </pc:sldMkLst>
      </pc:sldChg>
      <pc:sldChg chg="modNotesTx">
        <pc:chgData name="Alian, Mohammad" userId="a5cdea6b-e6d3-4010-a44b-8128839a858a" providerId="ADAL" clId="{0969D20A-60E0-C148-9633-7AE5F165C684}" dt="2019-10-16T15:36:14.702" v="28" actId="20577"/>
        <pc:sldMkLst>
          <pc:docMk/>
          <pc:sldMk cId="2837870709" sldId="281"/>
        </pc:sldMkLst>
      </pc:sldChg>
      <pc:sldChg chg="del">
        <pc:chgData name="Alian, Mohammad" userId="a5cdea6b-e6d3-4010-a44b-8128839a858a" providerId="ADAL" clId="{0969D20A-60E0-C148-9633-7AE5F165C684}" dt="2019-10-16T15:36:47.324" v="44" actId="2696"/>
        <pc:sldMkLst>
          <pc:docMk/>
          <pc:sldMk cId="1742869538" sldId="282"/>
        </pc:sldMkLst>
      </pc:sldChg>
      <pc:sldChg chg="modNotesTx">
        <pc:chgData name="Alian, Mohammad" userId="a5cdea6b-e6d3-4010-a44b-8128839a858a" providerId="ADAL" clId="{0969D20A-60E0-C148-9633-7AE5F165C684}" dt="2019-10-16T15:36:27.488" v="32" actId="20577"/>
        <pc:sldMkLst>
          <pc:docMk/>
          <pc:sldMk cId="1219852819" sldId="297"/>
        </pc:sldMkLst>
      </pc:sldChg>
      <pc:sldChg chg="del">
        <pc:chgData name="Alian, Mohammad" userId="a5cdea6b-e6d3-4010-a44b-8128839a858a" providerId="ADAL" clId="{0969D20A-60E0-C148-9633-7AE5F165C684}" dt="2019-10-16T15:36:47.505" v="50" actId="2696"/>
        <pc:sldMkLst>
          <pc:docMk/>
          <pc:sldMk cId="831592985" sldId="304"/>
        </pc:sldMkLst>
      </pc:sldChg>
      <pc:sldChg chg="modNotesTx">
        <pc:chgData name="Alian, Mohammad" userId="a5cdea6b-e6d3-4010-a44b-8128839a858a" providerId="ADAL" clId="{0969D20A-60E0-C148-9633-7AE5F165C684}" dt="2019-10-16T15:35:25.234" v="11" actId="20577"/>
        <pc:sldMkLst>
          <pc:docMk/>
          <pc:sldMk cId="3726623229" sldId="312"/>
        </pc:sldMkLst>
      </pc:sldChg>
      <pc:sldChg chg="modNotesTx">
        <pc:chgData name="Alian, Mohammad" userId="a5cdea6b-e6d3-4010-a44b-8128839a858a" providerId="ADAL" clId="{0969D20A-60E0-C148-9633-7AE5F165C684}" dt="2019-10-16T15:35:22.844" v="10" actId="20577"/>
        <pc:sldMkLst>
          <pc:docMk/>
          <pc:sldMk cId="180908278" sldId="313"/>
        </pc:sldMkLst>
      </pc:sldChg>
      <pc:sldChg chg="modNotesTx">
        <pc:chgData name="Alian, Mohammad" userId="a5cdea6b-e6d3-4010-a44b-8128839a858a" providerId="ADAL" clId="{0969D20A-60E0-C148-9633-7AE5F165C684}" dt="2019-10-16T15:35:35.295" v="14" actId="20577"/>
        <pc:sldMkLst>
          <pc:docMk/>
          <pc:sldMk cId="1393423548" sldId="315"/>
        </pc:sldMkLst>
      </pc:sldChg>
      <pc:sldChg chg="modNotesTx">
        <pc:chgData name="Alian, Mohammad" userId="a5cdea6b-e6d3-4010-a44b-8128839a858a" providerId="ADAL" clId="{0969D20A-60E0-C148-9633-7AE5F165C684}" dt="2019-10-16T15:35:39.478" v="15" actId="20577"/>
        <pc:sldMkLst>
          <pc:docMk/>
          <pc:sldMk cId="745187572" sldId="318"/>
        </pc:sldMkLst>
      </pc:sldChg>
      <pc:sldChg chg="modNotesTx">
        <pc:chgData name="Alian, Mohammad" userId="a5cdea6b-e6d3-4010-a44b-8128839a858a" providerId="ADAL" clId="{0969D20A-60E0-C148-9633-7AE5F165C684}" dt="2019-10-16T15:35:41.817" v="16" actId="20577"/>
        <pc:sldMkLst>
          <pc:docMk/>
          <pc:sldMk cId="4072694123" sldId="319"/>
        </pc:sldMkLst>
      </pc:sldChg>
      <pc:sldChg chg="modNotesTx">
        <pc:chgData name="Alian, Mohammad" userId="a5cdea6b-e6d3-4010-a44b-8128839a858a" providerId="ADAL" clId="{0969D20A-60E0-C148-9633-7AE5F165C684}" dt="2019-10-16T15:35:29.096" v="12" actId="20577"/>
        <pc:sldMkLst>
          <pc:docMk/>
          <pc:sldMk cId="1098374075" sldId="322"/>
        </pc:sldMkLst>
      </pc:sldChg>
      <pc:sldChg chg="modNotesTx">
        <pc:chgData name="Alian, Mohammad" userId="a5cdea6b-e6d3-4010-a44b-8128839a858a" providerId="ADAL" clId="{0969D20A-60E0-C148-9633-7AE5F165C684}" dt="2019-10-16T15:35:57.931" v="22" actId="20577"/>
        <pc:sldMkLst>
          <pc:docMk/>
          <pc:sldMk cId="752801380" sldId="323"/>
        </pc:sldMkLst>
      </pc:sldChg>
      <pc:sldChg chg="modNotesTx">
        <pc:chgData name="Alian, Mohammad" userId="a5cdea6b-e6d3-4010-a44b-8128839a858a" providerId="ADAL" clId="{0969D20A-60E0-C148-9633-7AE5F165C684}" dt="2019-10-16T15:36:10.142" v="26" actId="20577"/>
        <pc:sldMkLst>
          <pc:docMk/>
          <pc:sldMk cId="395228285" sldId="324"/>
        </pc:sldMkLst>
      </pc:sldChg>
      <pc:sldChg chg="del">
        <pc:chgData name="Alian, Mohammad" userId="a5cdea6b-e6d3-4010-a44b-8128839a858a" providerId="ADAL" clId="{0969D20A-60E0-C148-9633-7AE5F165C684}" dt="2019-10-16T15:36:47.429" v="47" actId="2696"/>
        <pc:sldMkLst>
          <pc:docMk/>
          <pc:sldMk cId="528217702" sldId="326"/>
        </pc:sldMkLst>
      </pc:sldChg>
      <pc:sldChg chg="del">
        <pc:chgData name="Alian, Mohammad" userId="a5cdea6b-e6d3-4010-a44b-8128839a858a" providerId="ADAL" clId="{0969D20A-60E0-C148-9633-7AE5F165C684}" dt="2019-10-16T15:36:47.468" v="48" actId="2696"/>
        <pc:sldMkLst>
          <pc:docMk/>
          <pc:sldMk cId="1660474852" sldId="328"/>
        </pc:sldMkLst>
      </pc:sldChg>
      <pc:sldChg chg="del">
        <pc:chgData name="Alian, Mohammad" userId="a5cdea6b-e6d3-4010-a44b-8128839a858a" providerId="ADAL" clId="{0969D20A-60E0-C148-9633-7AE5F165C684}" dt="2019-10-16T15:36:47.492" v="49" actId="2696"/>
        <pc:sldMkLst>
          <pc:docMk/>
          <pc:sldMk cId="3455138220" sldId="329"/>
        </pc:sldMkLst>
      </pc:sldChg>
      <pc:sldChg chg="modNotesTx">
        <pc:chgData name="Alian, Mohammad" userId="a5cdea6b-e6d3-4010-a44b-8128839a858a" providerId="ADAL" clId="{0969D20A-60E0-C148-9633-7AE5F165C684}" dt="2019-10-16T15:36:24.236" v="31" actId="20577"/>
        <pc:sldMkLst>
          <pc:docMk/>
          <pc:sldMk cId="492891723" sldId="331"/>
        </pc:sldMkLst>
      </pc:sldChg>
      <pc:sldChg chg="del">
        <pc:chgData name="Alian, Mohammad" userId="a5cdea6b-e6d3-4010-a44b-8128839a858a" providerId="ADAL" clId="{0969D20A-60E0-C148-9633-7AE5F165C684}" dt="2019-10-16T15:36:47.151" v="37" actId="2696"/>
        <pc:sldMkLst>
          <pc:docMk/>
          <pc:sldMk cId="3900083770" sldId="342"/>
        </pc:sldMkLst>
      </pc:sldChg>
      <pc:sldChg chg="del">
        <pc:chgData name="Alian, Mohammad" userId="a5cdea6b-e6d3-4010-a44b-8128839a858a" providerId="ADAL" clId="{0969D20A-60E0-C148-9633-7AE5F165C684}" dt="2019-10-16T15:36:47.189" v="39" actId="2696"/>
        <pc:sldMkLst>
          <pc:docMk/>
          <pc:sldMk cId="3415778358" sldId="343"/>
        </pc:sldMkLst>
      </pc:sldChg>
      <pc:sldChg chg="del">
        <pc:chgData name="Alian, Mohammad" userId="a5cdea6b-e6d3-4010-a44b-8128839a858a" providerId="ADAL" clId="{0969D20A-60E0-C148-9633-7AE5F165C684}" dt="2019-10-16T15:36:47.171" v="38" actId="2696"/>
        <pc:sldMkLst>
          <pc:docMk/>
          <pc:sldMk cId="4168348256" sldId="344"/>
        </pc:sldMkLst>
      </pc:sldChg>
      <pc:sldChg chg="del">
        <pc:chgData name="Alian, Mohammad" userId="a5cdea6b-e6d3-4010-a44b-8128839a858a" providerId="ADAL" clId="{0969D20A-60E0-C148-9633-7AE5F165C684}" dt="2019-10-16T15:36:47.210" v="40" actId="2696"/>
        <pc:sldMkLst>
          <pc:docMk/>
          <pc:sldMk cId="2552922510" sldId="345"/>
        </pc:sldMkLst>
      </pc:sldChg>
      <pc:sldChg chg="del">
        <pc:chgData name="Alian, Mohammad" userId="a5cdea6b-e6d3-4010-a44b-8128839a858a" providerId="ADAL" clId="{0969D20A-60E0-C148-9633-7AE5F165C684}" dt="2019-10-16T15:36:47.233" v="41" actId="2696"/>
        <pc:sldMkLst>
          <pc:docMk/>
          <pc:sldMk cId="3711467379" sldId="346"/>
        </pc:sldMkLst>
      </pc:sldChg>
      <pc:sldChg chg="del">
        <pc:chgData name="Alian, Mohammad" userId="a5cdea6b-e6d3-4010-a44b-8128839a858a" providerId="ADAL" clId="{0969D20A-60E0-C148-9633-7AE5F165C684}" dt="2019-10-16T15:36:47.522" v="51" actId="2696"/>
        <pc:sldMkLst>
          <pc:docMk/>
          <pc:sldMk cId="1027844630" sldId="349"/>
        </pc:sldMkLst>
      </pc:sldChg>
      <pc:sldChg chg="del">
        <pc:chgData name="Alian, Mohammad" userId="a5cdea6b-e6d3-4010-a44b-8128839a858a" providerId="ADAL" clId="{0969D20A-60E0-C148-9633-7AE5F165C684}" dt="2019-10-16T15:36:47.131" v="36" actId="2696"/>
        <pc:sldMkLst>
          <pc:docMk/>
          <pc:sldMk cId="3652332853" sldId="350"/>
        </pc:sldMkLst>
      </pc:sldChg>
      <pc:sldChg chg="del">
        <pc:chgData name="Alian, Mohammad" userId="a5cdea6b-e6d3-4010-a44b-8128839a858a" providerId="ADAL" clId="{0969D20A-60E0-C148-9633-7AE5F165C684}" dt="2019-10-16T15:36:47.106" v="35" actId="2696"/>
        <pc:sldMkLst>
          <pc:docMk/>
          <pc:sldMk cId="3690442765" sldId="351"/>
        </pc:sldMkLst>
      </pc:sldChg>
      <pc:sldChg chg="modNotesTx">
        <pc:chgData name="Alian, Mohammad" userId="a5cdea6b-e6d3-4010-a44b-8128839a858a" providerId="ADAL" clId="{0969D20A-60E0-C148-9633-7AE5F165C684}" dt="2019-10-16T15:36:32.771" v="34" actId="20577"/>
        <pc:sldMkLst>
          <pc:docMk/>
          <pc:sldMk cId="324700216" sldId="352"/>
        </pc:sldMkLst>
      </pc:sldChg>
      <pc:sldChg chg="del">
        <pc:chgData name="Alian, Mohammad" userId="a5cdea6b-e6d3-4010-a44b-8128839a858a" providerId="ADAL" clId="{0969D20A-60E0-C148-9633-7AE5F165C684}" dt="2019-10-16T15:36:47.361" v="45" actId="2696"/>
        <pc:sldMkLst>
          <pc:docMk/>
          <pc:sldMk cId="2916244688" sldId="355"/>
        </pc:sldMkLst>
      </pc:sldChg>
      <pc:sldChg chg="modNotesTx">
        <pc:chgData name="Alian, Mohammad" userId="a5cdea6b-e6d3-4010-a44b-8128839a858a" providerId="ADAL" clId="{0969D20A-60E0-C148-9633-7AE5F165C684}" dt="2019-10-16T15:35:44.997" v="17" actId="20577"/>
        <pc:sldMkLst>
          <pc:docMk/>
          <pc:sldMk cId="1022174163" sldId="357"/>
        </pc:sldMkLst>
      </pc:sldChg>
      <pc:sldChg chg="modNotesTx">
        <pc:chgData name="Alian, Mohammad" userId="a5cdea6b-e6d3-4010-a44b-8128839a858a" providerId="ADAL" clId="{0969D20A-60E0-C148-9633-7AE5F165C684}" dt="2019-10-16T15:35:51.531" v="20" actId="20577"/>
        <pc:sldMkLst>
          <pc:docMk/>
          <pc:sldMk cId="1450411757" sldId="359"/>
        </pc:sldMkLst>
      </pc:sldChg>
      <pc:sldChg chg="modNotesTx">
        <pc:chgData name="Alian, Mohammad" userId="a5cdea6b-e6d3-4010-a44b-8128839a858a" providerId="ADAL" clId="{0969D20A-60E0-C148-9633-7AE5F165C684}" dt="2019-10-16T15:35:55.661" v="21" actId="20577"/>
        <pc:sldMkLst>
          <pc:docMk/>
          <pc:sldMk cId="1631861739" sldId="360"/>
        </pc:sldMkLst>
      </pc:sldChg>
      <pc:sldChg chg="del">
        <pc:chgData name="Alian, Mohammad" userId="a5cdea6b-e6d3-4010-a44b-8128839a858a" providerId="ADAL" clId="{0969D20A-60E0-C148-9633-7AE5F165C684}" dt="2019-10-16T15:36:47.265" v="42" actId="2696"/>
        <pc:sldMkLst>
          <pc:docMk/>
          <pc:sldMk cId="2930103465" sldId="362"/>
        </pc:sldMkLst>
      </pc:sldChg>
      <pc:sldChg chg="del">
        <pc:chgData name="Alian, Mohammad" userId="a5cdea6b-e6d3-4010-a44b-8128839a858a" providerId="ADAL" clId="{0969D20A-60E0-C148-9633-7AE5F165C684}" dt="2019-10-16T15:36:47.393" v="46" actId="2696"/>
        <pc:sldMkLst>
          <pc:docMk/>
          <pc:sldMk cId="204582926" sldId="363"/>
        </pc:sldMkLst>
      </pc:sldChg>
      <pc:sldChg chg="modNotesTx">
        <pc:chgData name="Alian, Mohammad" userId="a5cdea6b-e6d3-4010-a44b-8128839a858a" providerId="ADAL" clId="{0969D20A-60E0-C148-9633-7AE5F165C684}" dt="2019-10-16T15:36:19.628" v="29" actId="20577"/>
        <pc:sldMkLst>
          <pc:docMk/>
          <pc:sldMk cId="1022997815" sldId="365"/>
        </pc:sldMkLst>
      </pc:sldChg>
      <pc:sldChg chg="modNotesTx">
        <pc:chgData name="Alian, Mohammad" userId="a5cdea6b-e6d3-4010-a44b-8128839a858a" providerId="ADAL" clId="{0969D20A-60E0-C148-9633-7AE5F165C684}" dt="2019-10-16T15:36:30.200" v="33" actId="20577"/>
        <pc:sldMkLst>
          <pc:docMk/>
          <pc:sldMk cId="3791801964" sldId="366"/>
        </pc:sldMkLst>
      </pc:sldChg>
      <pc:sldChg chg="modNotesTx">
        <pc:chgData name="Alian, Mohammad" userId="a5cdea6b-e6d3-4010-a44b-8128839a858a" providerId="ADAL" clId="{0969D20A-60E0-C148-9633-7AE5F165C684}" dt="2019-10-16T15:35:05.272" v="4" actId="20577"/>
        <pc:sldMkLst>
          <pc:docMk/>
          <pc:sldMk cId="399040560" sldId="375"/>
        </pc:sldMkLst>
      </pc:sldChg>
      <pc:sldChg chg="modNotesTx">
        <pc:chgData name="Alian, Mohammad" userId="a5cdea6b-e6d3-4010-a44b-8128839a858a" providerId="ADAL" clId="{0969D20A-60E0-C148-9633-7AE5F165C684}" dt="2019-10-16T15:34:53.980" v="1" actId="20577"/>
        <pc:sldMkLst>
          <pc:docMk/>
          <pc:sldMk cId="53771961" sldId="376"/>
        </pc:sldMkLst>
      </pc:sldChg>
      <pc:sldChg chg="modNotesTx">
        <pc:chgData name="Alian, Mohammad" userId="a5cdea6b-e6d3-4010-a44b-8128839a858a" providerId="ADAL" clId="{0969D20A-60E0-C148-9633-7AE5F165C684}" dt="2019-10-16T15:34:57.487" v="2" actId="20577"/>
        <pc:sldMkLst>
          <pc:docMk/>
          <pc:sldMk cId="1738637955" sldId="378"/>
        </pc:sldMkLst>
      </pc:sldChg>
      <pc:sldChg chg="modNotesTx">
        <pc:chgData name="Alian, Mohammad" userId="a5cdea6b-e6d3-4010-a44b-8128839a858a" providerId="ADAL" clId="{0969D20A-60E0-C148-9633-7AE5F165C684}" dt="2019-10-16T15:35:01.667" v="3" actId="20577"/>
        <pc:sldMkLst>
          <pc:docMk/>
          <pc:sldMk cId="63655254" sldId="379"/>
        </pc:sldMkLst>
      </pc:sldChg>
      <pc:sldChg chg="modNotesTx">
        <pc:chgData name="Alian, Mohammad" userId="a5cdea6b-e6d3-4010-a44b-8128839a858a" providerId="ADAL" clId="{0969D20A-60E0-C148-9633-7AE5F165C684}" dt="2019-10-16T15:35:07.751" v="5" actId="20577"/>
        <pc:sldMkLst>
          <pc:docMk/>
          <pc:sldMk cId="3506901469" sldId="381"/>
        </pc:sldMkLst>
      </pc:sldChg>
      <pc:sldChg chg="modNotesTx">
        <pc:chgData name="Alian, Mohammad" userId="a5cdea6b-e6d3-4010-a44b-8128839a858a" providerId="ADAL" clId="{0969D20A-60E0-C148-9633-7AE5F165C684}" dt="2019-10-16T15:35:10.210" v="6" actId="20577"/>
        <pc:sldMkLst>
          <pc:docMk/>
          <pc:sldMk cId="1138566228" sldId="382"/>
        </pc:sldMkLst>
      </pc:sldChg>
      <pc:sldChg chg="modNotesTx">
        <pc:chgData name="Alian, Mohammad" userId="a5cdea6b-e6d3-4010-a44b-8128839a858a" providerId="ADAL" clId="{0969D20A-60E0-C148-9633-7AE5F165C684}" dt="2019-10-16T15:35:13.537" v="7" actId="20577"/>
        <pc:sldMkLst>
          <pc:docMk/>
          <pc:sldMk cId="114138647" sldId="383"/>
        </pc:sldMkLst>
      </pc:sldChg>
      <pc:sldChg chg="del">
        <pc:chgData name="Alian, Mohammad" userId="a5cdea6b-e6d3-4010-a44b-8128839a858a" providerId="ADAL" clId="{0969D20A-60E0-C148-9633-7AE5F165C684}" dt="2019-10-16T15:36:47.550" v="52" actId="2696"/>
        <pc:sldMkLst>
          <pc:docMk/>
          <pc:sldMk cId="137326114" sldId="384"/>
        </pc:sldMkLst>
      </pc:sldChg>
      <pc:sldChg chg="modNotesTx">
        <pc:chgData name="Alian, Mohammad" userId="a5cdea6b-e6d3-4010-a44b-8128839a858a" providerId="ADAL" clId="{0969D20A-60E0-C148-9633-7AE5F165C684}" dt="2019-10-16T15:36:21.824" v="30" actId="20577"/>
        <pc:sldMkLst>
          <pc:docMk/>
          <pc:sldMk cId="356372908" sldId="385"/>
        </pc:sldMkLst>
      </pc:sldChg>
      <pc:sldChg chg="del">
        <pc:chgData name="Alian, Mohammad" userId="a5cdea6b-e6d3-4010-a44b-8128839a858a" providerId="ADAL" clId="{0969D20A-60E0-C148-9633-7AE5F165C684}" dt="2019-10-16T15:36:47.587" v="53" actId="2696"/>
        <pc:sldMkLst>
          <pc:docMk/>
          <pc:sldMk cId="4217640730" sldId="386"/>
        </pc:sldMkLst>
      </pc:sldChg>
      <pc:sldChg chg="del">
        <pc:chgData name="Alian, Mohammad" userId="a5cdea6b-e6d3-4010-a44b-8128839a858a" providerId="ADAL" clId="{0969D20A-60E0-C148-9633-7AE5F165C684}" dt="2019-10-16T15:36:47.601" v="54" actId="2696"/>
        <pc:sldMkLst>
          <pc:docMk/>
          <pc:sldMk cId="1747153174" sldId="38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alian2\Dropbox\Research\2019\MICRO2019\NetDIMM\Results%20-%20for%20present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Users\malian2\Dropbox\Research\2019\MICRO2019\NetDIMM\Results%20-%20for%20presentation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\\Users\malian2\Dropbox\Research\2019\MICRO2019\NetDIMM\Results%20-%20for%20presentation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malian2\Dropbox\Research\2019\MICRO2019\NetDIMM\Results%20-%20for%20presentation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malian2\Dropbox\Research\2019\MICRO2019\NetDIMM\Results%20-%20for%20presentation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Users\malian2\Dropbox\Research\2019\MICRO2019\NetDIMM\Results%20-%20for%20presentation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alian2\Dropbox\Research\2019\MICRO2019\NetDIMM\Results%20-%20for%20presenta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alian2\Dropbox\Research\2019\MICRO2019\NetDIMM\Results%20-%20for%20presentat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ian2\Dropbox\Research\2019\MICRO2019\NetDIMM\Results%20-%20for%20presentati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ian2\Dropbox\Research\2019\MICRO2019\NetDIMM\Results%20-%20for%20presentatio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malian2\Dropbox\Research\2019\MICRO2019\NetDIMM\Results%20-%20for%20presentation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malian2\Dropbox\Research\2019\MICRO2019\NetDIMM\Results%20-%20for%20presentation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malian2\Dropbox\Research\2019\MICRO2019\NetDIMM\Results%20-%20for%20presentation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Users\malian2\Dropbox\Research\2019\MICRO2019\NetDIMM\Results%20-%20for%20present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Sheet2!$C$11</c:f>
              <c:strCache>
                <c:ptCount val="1"/>
                <c:pt idx="0">
                  <c:v>1GE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Sheet2!$B$12:$B$21</c:f>
              <c:numCache>
                <c:formatCode>General</c:formatCode>
                <c:ptCount val="10"/>
                <c:pt idx="0">
                  <c:v>2010</c:v>
                </c:pt>
                <c:pt idx="2">
                  <c:v>2012</c:v>
                </c:pt>
                <c:pt idx="4">
                  <c:v>1014</c:v>
                </c:pt>
                <c:pt idx="6">
                  <c:v>2016</c:v>
                </c:pt>
                <c:pt idx="8">
                  <c:v>2018</c:v>
                </c:pt>
              </c:numCache>
            </c:numRef>
          </c:cat>
          <c:val>
            <c:numRef>
              <c:f>Sheet2!$C$12:$C$21</c:f>
              <c:numCache>
                <c:formatCode>General</c:formatCode>
                <c:ptCount val="10"/>
                <c:pt idx="0">
                  <c:v>0.62</c:v>
                </c:pt>
                <c:pt idx="1">
                  <c:v>0.44</c:v>
                </c:pt>
                <c:pt idx="2">
                  <c:v>0.41</c:v>
                </c:pt>
                <c:pt idx="3">
                  <c:v>0.34</c:v>
                </c:pt>
                <c:pt idx="4">
                  <c:v>0.27</c:v>
                </c:pt>
                <c:pt idx="5">
                  <c:v>0.14000000000000001</c:v>
                </c:pt>
                <c:pt idx="6">
                  <c:v>0.11</c:v>
                </c:pt>
                <c:pt idx="7">
                  <c:v>0.05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78-9E40-94F9-41CE16873683}"/>
            </c:ext>
          </c:extLst>
        </c:ser>
        <c:ser>
          <c:idx val="1"/>
          <c:order val="1"/>
          <c:tx>
            <c:strRef>
              <c:f>Sheet2!$D$11</c:f>
              <c:strCache>
                <c:ptCount val="1"/>
                <c:pt idx="0">
                  <c:v>10GE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Sheet2!$B$12:$B$21</c:f>
              <c:numCache>
                <c:formatCode>General</c:formatCode>
                <c:ptCount val="10"/>
                <c:pt idx="0">
                  <c:v>2010</c:v>
                </c:pt>
                <c:pt idx="2">
                  <c:v>2012</c:v>
                </c:pt>
                <c:pt idx="4">
                  <c:v>1014</c:v>
                </c:pt>
                <c:pt idx="6">
                  <c:v>2016</c:v>
                </c:pt>
                <c:pt idx="8">
                  <c:v>2018</c:v>
                </c:pt>
              </c:numCache>
            </c:numRef>
          </c:cat>
          <c:val>
            <c:numRef>
              <c:f>Sheet2!$D$12:$D$21</c:f>
              <c:numCache>
                <c:formatCode>General</c:formatCode>
                <c:ptCount val="10"/>
                <c:pt idx="0">
                  <c:v>1.17</c:v>
                </c:pt>
                <c:pt idx="1">
                  <c:v>1.46</c:v>
                </c:pt>
                <c:pt idx="2">
                  <c:v>1.68</c:v>
                </c:pt>
                <c:pt idx="3">
                  <c:v>1.82</c:v>
                </c:pt>
                <c:pt idx="4">
                  <c:v>1.74</c:v>
                </c:pt>
                <c:pt idx="5">
                  <c:v>1.6</c:v>
                </c:pt>
                <c:pt idx="6">
                  <c:v>1.4</c:v>
                </c:pt>
                <c:pt idx="7">
                  <c:v>1.21</c:v>
                </c:pt>
                <c:pt idx="8">
                  <c:v>1.01</c:v>
                </c:pt>
                <c:pt idx="9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78-9E40-94F9-41CE16873683}"/>
            </c:ext>
          </c:extLst>
        </c:ser>
        <c:ser>
          <c:idx val="2"/>
          <c:order val="2"/>
          <c:tx>
            <c:strRef>
              <c:f>Sheet2!$E$11</c:f>
              <c:strCache>
                <c:ptCount val="1"/>
                <c:pt idx="0">
                  <c:v>40GE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Sheet2!$B$12:$B$21</c:f>
              <c:numCache>
                <c:formatCode>General</c:formatCode>
                <c:ptCount val="10"/>
                <c:pt idx="0">
                  <c:v>2010</c:v>
                </c:pt>
                <c:pt idx="2">
                  <c:v>2012</c:v>
                </c:pt>
                <c:pt idx="4">
                  <c:v>1014</c:v>
                </c:pt>
                <c:pt idx="6">
                  <c:v>2016</c:v>
                </c:pt>
                <c:pt idx="8">
                  <c:v>2018</c:v>
                </c:pt>
              </c:numCache>
            </c:numRef>
          </c:cat>
          <c:val>
            <c:numRef>
              <c:f>Sheet2!$E$12:$E$21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0.06</c:v>
                </c:pt>
                <c:pt idx="3">
                  <c:v>0.14000000000000001</c:v>
                </c:pt>
                <c:pt idx="4">
                  <c:v>0.38</c:v>
                </c:pt>
                <c:pt idx="5">
                  <c:v>0.89</c:v>
                </c:pt>
                <c:pt idx="6">
                  <c:v>1.06</c:v>
                </c:pt>
                <c:pt idx="7">
                  <c:v>0.95</c:v>
                </c:pt>
                <c:pt idx="8">
                  <c:v>0.79</c:v>
                </c:pt>
                <c:pt idx="9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78-9E40-94F9-41CE16873683}"/>
            </c:ext>
          </c:extLst>
        </c:ser>
        <c:ser>
          <c:idx val="3"/>
          <c:order val="3"/>
          <c:tx>
            <c:strRef>
              <c:f>Sheet2!$F$11</c:f>
              <c:strCache>
                <c:ptCount val="1"/>
                <c:pt idx="0">
                  <c:v>100GE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Sheet2!$B$12:$B$21</c:f>
              <c:numCache>
                <c:formatCode>General</c:formatCode>
                <c:ptCount val="10"/>
                <c:pt idx="0">
                  <c:v>2010</c:v>
                </c:pt>
                <c:pt idx="2">
                  <c:v>2012</c:v>
                </c:pt>
                <c:pt idx="4">
                  <c:v>1014</c:v>
                </c:pt>
                <c:pt idx="6">
                  <c:v>2016</c:v>
                </c:pt>
                <c:pt idx="8">
                  <c:v>2018</c:v>
                </c:pt>
              </c:numCache>
            </c:numRef>
          </c:cat>
          <c:val>
            <c:numRef>
              <c:f>Sheet2!$F$12:$F$21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0.15</c:v>
                </c:pt>
                <c:pt idx="6">
                  <c:v>0.49</c:v>
                </c:pt>
                <c:pt idx="7">
                  <c:v>1.02</c:v>
                </c:pt>
                <c:pt idx="8">
                  <c:v>1.59</c:v>
                </c:pt>
                <c:pt idx="9">
                  <c:v>2.09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78-9E40-94F9-41CE168736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965680"/>
        <c:axId val="215765840"/>
      </c:areaChart>
      <c:catAx>
        <c:axId val="215965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5765840"/>
        <c:crosses val="autoZero"/>
        <c:auto val="1"/>
        <c:lblAlgn val="ctr"/>
        <c:lblOffset val="100"/>
        <c:noMultiLvlLbl val="0"/>
      </c:catAx>
      <c:valAx>
        <c:axId val="215765840"/>
        <c:scaling>
          <c:orientation val="minMax"/>
          <c:max val="3.5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59656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16478832556486"/>
          <c:y val="0.12608168297144676"/>
          <c:w val="0.78679645530494546"/>
          <c:h val="0.7495955619183966"/>
        </c:manualLayout>
      </c:layout>
      <c:barChart>
        <c:barDir val="col"/>
        <c:grouping val="stacked"/>
        <c:varyColors val="0"/>
        <c:ser>
          <c:idx val="2"/>
          <c:order val="7"/>
          <c:tx>
            <c:strRef>
              <c:f>breakdown!$AK$46</c:f>
              <c:strCache>
                <c:ptCount val="1"/>
                <c:pt idx="0">
                  <c:v>wire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breakdown!$AB$47:$AC$50</c:f>
              <c:strCache>
                <c:ptCount val="4"/>
                <c:pt idx="0">
                  <c:v>ND Base</c:v>
                </c:pt>
                <c:pt idx="1">
                  <c:v>ND RowC</c:v>
                </c:pt>
                <c:pt idx="2">
                  <c:v>Intg NIC</c:v>
                </c:pt>
                <c:pt idx="3">
                  <c:v>PCIe NIC</c:v>
                </c:pt>
              </c:strCache>
            </c:strRef>
          </c:cat>
          <c:val>
            <c:numRef>
              <c:f>breakdown!$AK$47:$AK$50</c:f>
              <c:numCache>
                <c:formatCode>General</c:formatCode>
                <c:ptCount val="4"/>
                <c:pt idx="0">
                  <c:v>7.2233610997945688E-2</c:v>
                </c:pt>
                <c:pt idx="1">
                  <c:v>7.2233610997945688E-2</c:v>
                </c:pt>
                <c:pt idx="2">
                  <c:v>7.2233610997945688E-2</c:v>
                </c:pt>
                <c:pt idx="3">
                  <c:v>7.2233610997945688E-2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24-304D-9437-253D665CEEF2}"/>
            </c:ext>
          </c:extLst>
        </c:ser>
        <c:ser>
          <c:idx val="3"/>
          <c:order val="8"/>
          <c:tx>
            <c:strRef>
              <c:f>breakdown!$AL$46</c:f>
              <c:strCache>
                <c:ptCount val="1"/>
                <c:pt idx="0">
                  <c:v>DMA</c:v>
                </c:pt>
              </c:strCache>
            </c:strRef>
          </c:tx>
          <c:spPr>
            <a:solidFill>
              <a:schemeClr val="accent4"/>
            </a:solidFill>
            <a:ln w="2540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breakdown!$AB$47:$AC$50</c:f>
              <c:strCache>
                <c:ptCount val="4"/>
                <c:pt idx="0">
                  <c:v>ND Base</c:v>
                </c:pt>
                <c:pt idx="1">
                  <c:v>ND RowC</c:v>
                </c:pt>
                <c:pt idx="2">
                  <c:v>Intg NIC</c:v>
                </c:pt>
                <c:pt idx="3">
                  <c:v>PCIe NIC</c:v>
                </c:pt>
              </c:strCache>
            </c:strRef>
          </c:cat>
          <c:val>
            <c:numRef>
              <c:f>breakdown!$AL$47:$AL$50</c:f>
              <c:numCache>
                <c:formatCode>General</c:formatCode>
                <c:ptCount val="4"/>
                <c:pt idx="0">
                  <c:v>0.14251584075168808</c:v>
                </c:pt>
                <c:pt idx="1">
                  <c:v>0.14251584075168808</c:v>
                </c:pt>
                <c:pt idx="2">
                  <c:v>0.14867533754597678</c:v>
                </c:pt>
                <c:pt idx="3">
                  <c:v>0.34719164347979342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24-304D-9437-253D665CEEF2}"/>
            </c:ext>
          </c:extLst>
        </c:ser>
        <c:ser>
          <c:idx val="4"/>
          <c:order val="9"/>
          <c:tx>
            <c:strRef>
              <c:f>breakdown!$AM$46</c:f>
              <c:strCache>
                <c:ptCount val="1"/>
                <c:pt idx="0">
                  <c:v>I/O reg acc</c:v>
                </c:pt>
              </c:strCache>
            </c:strRef>
          </c:tx>
          <c:spPr>
            <a:solidFill>
              <a:schemeClr val="accent5"/>
            </a:solidFill>
            <a:ln w="2540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breakdown!$AB$47:$AC$50</c:f>
              <c:strCache>
                <c:ptCount val="4"/>
                <c:pt idx="0">
                  <c:v>ND Base</c:v>
                </c:pt>
                <c:pt idx="1">
                  <c:v>ND RowC</c:v>
                </c:pt>
                <c:pt idx="2">
                  <c:v>Intg NIC</c:v>
                </c:pt>
                <c:pt idx="3">
                  <c:v>PCIe NIC</c:v>
                </c:pt>
              </c:strCache>
            </c:strRef>
          </c:cat>
          <c:val>
            <c:numRef>
              <c:f>breakdown!$AM$47:$AM$50</c:f>
              <c:numCache>
                <c:formatCode>General</c:formatCode>
                <c:ptCount val="4"/>
                <c:pt idx="0">
                  <c:v>0.19802745441359601</c:v>
                </c:pt>
                <c:pt idx="1">
                  <c:v>0.19802745441359601</c:v>
                </c:pt>
                <c:pt idx="2">
                  <c:v>0.16317491136980244</c:v>
                </c:pt>
                <c:pt idx="3">
                  <c:v>0.27152478611734721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24-304D-9437-253D665CEEF2}"/>
            </c:ext>
          </c:extLst>
        </c:ser>
        <c:ser>
          <c:idx val="5"/>
          <c:order val="10"/>
          <c:tx>
            <c:strRef>
              <c:f>breakdown!$AN$46</c:f>
              <c:strCache>
                <c:ptCount val="1"/>
                <c:pt idx="0">
                  <c:v>copy</c:v>
                </c:pt>
              </c:strCache>
            </c:strRef>
          </c:tx>
          <c:spPr>
            <a:solidFill>
              <a:schemeClr val="accent6"/>
            </a:solidFill>
            <a:ln w="2540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breakdown!$AB$47:$AC$50</c:f>
              <c:strCache>
                <c:ptCount val="4"/>
                <c:pt idx="0">
                  <c:v>ND Base</c:v>
                </c:pt>
                <c:pt idx="1">
                  <c:v>ND RowC</c:v>
                </c:pt>
                <c:pt idx="2">
                  <c:v>Intg NIC</c:v>
                </c:pt>
                <c:pt idx="3">
                  <c:v>PCIe NIC</c:v>
                </c:pt>
              </c:strCache>
            </c:strRef>
          </c:cat>
          <c:val>
            <c:numRef>
              <c:f>breakdown!$AN$47:$AN$50</c:f>
              <c:numCache>
                <c:formatCode>General</c:formatCode>
                <c:ptCount val="4"/>
                <c:pt idx="0">
                  <c:v>0.11638221212882939</c:v>
                </c:pt>
                <c:pt idx="1">
                  <c:v>2.9095553032207358E-2</c:v>
                </c:pt>
                <c:pt idx="2">
                  <c:v>0.30904995940491359</c:v>
                </c:pt>
                <c:pt idx="3">
                  <c:v>0.30904995940491359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24-304D-9437-253D665CEEF2}"/>
            </c:ext>
          </c:extLst>
        </c:ser>
        <c:ser>
          <c:idx val="6"/>
          <c:order val="11"/>
          <c:tx>
            <c:strRef>
              <c:f>breakdown!$AO$46</c:f>
              <c:strCache>
                <c:ptCount val="1"/>
                <c:pt idx="0">
                  <c:v>flush/inv</c:v>
                </c:pt>
              </c:strCache>
            </c:strRef>
          </c:tx>
          <c:spPr>
            <a:solidFill>
              <a:srgbClr val="ED7D31"/>
            </a:solidFill>
            <a:ln w="2540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breakdown!$AB$47:$AC$50</c:f>
              <c:strCache>
                <c:ptCount val="4"/>
                <c:pt idx="0">
                  <c:v>ND Base</c:v>
                </c:pt>
                <c:pt idx="1">
                  <c:v>ND RowC</c:v>
                </c:pt>
                <c:pt idx="2">
                  <c:v>Intg NIC</c:v>
                </c:pt>
                <c:pt idx="3">
                  <c:v>PCIe NIC</c:v>
                </c:pt>
              </c:strCache>
            </c:strRef>
          </c:cat>
          <c:val>
            <c:numRef>
              <c:f>breakdown!$AO$47:$AO$50</c:f>
              <c:numCache>
                <c:formatCode>General</c:formatCode>
                <c:ptCount val="4"/>
                <c:pt idx="0">
                  <c:v>5.4933386497005215E-2</c:v>
                </c:pt>
                <c:pt idx="1">
                  <c:v>5.4933386497005215E-2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24-304D-9437-253D665CEE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60497840"/>
        <c:axId val="560499808"/>
        <c:extLst>
          <c:ext xmlns:c15="http://schemas.microsoft.com/office/drawing/2012/chart" uri="{02D57815-91ED-43cb-92C2-25804820EDAC}">
            <c15:filteredBarSeries>
              <c15:ser>
                <c:idx val="7"/>
                <c:order val="0"/>
                <c:tx>
                  <c:strRef>
                    <c:extLst>
                      <c:ext uri="{02D57815-91ED-43cb-92C2-25804820EDAC}">
                        <c15:formulaRef>
                          <c15:sqref>breakdown!$AD$46</c15:sqref>
                        </c15:formulaRef>
                      </c:ext>
                    </c:extLst>
                    <c:strCache>
                      <c:ptCount val="1"/>
                      <c:pt idx="0">
                        <c:v>wire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 w="25400">
                    <a:solidFill>
                      <a:sysClr val="windowText" lastClr="000000"/>
                    </a:solidFill>
                  </a:ln>
                  <a:effectLst/>
                </c:spPr>
                <c:invertIfNegative val="0"/>
                <c:dLbls>
                  <c:numFmt formatCode="#,##0.0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4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breakdown!$AB$47:$AC$50</c15:sqref>
                        </c15:formulaRef>
                      </c:ext>
                    </c:extLst>
                    <c:strCache>
                      <c:ptCount val="4"/>
                      <c:pt idx="0">
                        <c:v>ND Base</c:v>
                      </c:pt>
                      <c:pt idx="1">
                        <c:v>ND RowC</c:v>
                      </c:pt>
                      <c:pt idx="2">
                        <c:v>Intg NIC</c:v>
                      </c:pt>
                      <c:pt idx="3">
                        <c:v>PCIe NIC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breakdown!$AD$47:$AD$50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0.20000100000000001</c:v>
                      </c:pt>
                      <c:pt idx="1">
                        <c:v>0.20000100000000001</c:v>
                      </c:pt>
                      <c:pt idx="2">
                        <c:v>0.20000100000000001</c:v>
                      </c:pt>
                      <c:pt idx="3">
                        <c:v>0.20000100000000001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CF24-304D-9437-253D665CEEF2}"/>
                  </c:ext>
                </c:extLst>
              </c15:ser>
            </c15:filteredBarSeries>
            <c15:filteredBarSeries>
              <c15:ser>
                <c:idx val="8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breakdown!$AE$46</c15:sqref>
                        </c15:formulaRef>
                      </c:ext>
                    </c:extLst>
                    <c:strCache>
                      <c:ptCount val="1"/>
                      <c:pt idx="0">
                        <c:v>DMA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 w="25400">
                    <a:solidFill>
                      <a:sysClr val="windowText" lastClr="000000"/>
                    </a:solidFill>
                  </a:ln>
                  <a:effectLst/>
                </c:spPr>
                <c:invertIfNegative val="0"/>
                <c:dLbls>
                  <c:numFmt formatCode="#,##0.0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4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breakdown!$AB$47:$AC$50</c15:sqref>
                        </c15:formulaRef>
                      </c:ext>
                    </c:extLst>
                    <c:strCache>
                      <c:ptCount val="4"/>
                      <c:pt idx="0">
                        <c:v>ND Base</c:v>
                      </c:pt>
                      <c:pt idx="1">
                        <c:v>ND RowC</c:v>
                      </c:pt>
                      <c:pt idx="2">
                        <c:v>Intg NIC</c:v>
                      </c:pt>
                      <c:pt idx="3">
                        <c:v>PCIe NIC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breakdown!$AE$47:$AE$50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0.39459899999999998</c:v>
                      </c:pt>
                      <c:pt idx="1">
                        <c:v>0.39459899999999998</c:v>
                      </c:pt>
                      <c:pt idx="2">
                        <c:v>0.39479900000000001</c:v>
                      </c:pt>
                      <c:pt idx="3">
                        <c:v>0.96130699999999991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F24-304D-9437-253D665CEEF2}"/>
                  </c:ext>
                </c:extLst>
              </c15:ser>
            </c15:filteredBarSeries>
            <c15:filteredBarSeries>
              <c15:ser>
                <c:idx val="9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breakdown!$AF$46</c15:sqref>
                        </c15:formulaRef>
                      </c:ext>
                    </c:extLst>
                    <c:strCache>
                      <c:ptCount val="1"/>
                      <c:pt idx="0">
                        <c:v>I/O reg acc</c:v>
                      </c:pt>
                    </c:strCache>
                  </c:strRef>
                </c:tx>
                <c:spPr>
                  <a:solidFill>
                    <a:srgbClr val="FFC000"/>
                  </a:solidFill>
                  <a:ln w="25400">
                    <a:solidFill>
                      <a:sysClr val="windowText" lastClr="000000"/>
                    </a:solidFill>
                  </a:ln>
                  <a:effectLst/>
                </c:spPr>
                <c:invertIfNegative val="0"/>
                <c:dLbls>
                  <c:numFmt formatCode="#,##0.0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4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breakdown!$AB$47:$AC$50</c15:sqref>
                        </c15:formulaRef>
                      </c:ext>
                    </c:extLst>
                    <c:strCache>
                      <c:ptCount val="4"/>
                      <c:pt idx="0">
                        <c:v>ND Base</c:v>
                      </c:pt>
                      <c:pt idx="1">
                        <c:v>ND RowC</c:v>
                      </c:pt>
                      <c:pt idx="2">
                        <c:v>Intg NIC</c:v>
                      </c:pt>
                      <c:pt idx="3">
                        <c:v>PCIe NIC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breakdown!$AF$47:$AF$50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0.54830000000000001</c:v>
                      </c:pt>
                      <c:pt idx="1">
                        <c:v>0.54830000000000001</c:v>
                      </c:pt>
                      <c:pt idx="2">
                        <c:v>0.45179999999999998</c:v>
                      </c:pt>
                      <c:pt idx="3">
                        <c:v>0.75180000000000002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F24-304D-9437-253D665CEEF2}"/>
                  </c:ext>
                </c:extLst>
              </c15:ser>
            </c15:filteredBarSeries>
            <c15:filteredBarSeries>
              <c15:ser>
                <c:idx val="1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breakdown!$AG$46</c15:sqref>
                        </c15:formulaRef>
                      </c:ext>
                    </c:extLst>
                    <c:strCache>
                      <c:ptCount val="1"/>
                      <c:pt idx="0">
                        <c:v>copy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 w="25400">
                    <a:solidFill>
                      <a:sysClr val="windowText" lastClr="000000"/>
                    </a:solidFill>
                  </a:ln>
                  <a:effectLst/>
                </c:spPr>
                <c:invertIfNegative val="0"/>
                <c:dLbls>
                  <c:numFmt formatCode="#,##0.0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4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breakdown!$AB$47:$AC$50</c15:sqref>
                        </c15:formulaRef>
                      </c:ext>
                    </c:extLst>
                    <c:strCache>
                      <c:ptCount val="4"/>
                      <c:pt idx="0">
                        <c:v>ND Base</c:v>
                      </c:pt>
                      <c:pt idx="1">
                        <c:v>ND RowC</c:v>
                      </c:pt>
                      <c:pt idx="2">
                        <c:v>Intg NIC</c:v>
                      </c:pt>
                      <c:pt idx="3">
                        <c:v>PCIe NIC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breakdown!$AG$47:$AG$50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0.32223999999999986</c:v>
                      </c:pt>
                      <c:pt idx="1">
                        <c:v>8.0559999999999993E-2</c:v>
                      </c:pt>
                      <c:pt idx="2">
                        <c:v>0.85570000000000002</c:v>
                      </c:pt>
                      <c:pt idx="3">
                        <c:v>0.85570000000000002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CF24-304D-9437-253D665CEEF2}"/>
                  </c:ext>
                </c:extLst>
              </c15:ser>
            </c15:filteredBarSeries>
            <c15:filteredBarSeries>
              <c15:ser>
                <c:idx val="11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breakdown!$AH$46</c15:sqref>
                        </c15:formulaRef>
                      </c:ext>
                    </c:extLst>
                    <c:strCache>
                      <c:ptCount val="1"/>
                      <c:pt idx="0">
                        <c:v>flush/inv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 w="25400">
                    <a:solidFill>
                      <a:sysClr val="windowText" lastClr="000000"/>
                    </a:solidFill>
                  </a:ln>
                  <a:effectLst/>
                </c:spPr>
                <c:invertIfNegative val="0"/>
                <c:dLbls>
                  <c:numFmt formatCode="#,##0.0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4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breakdown!$AB$47:$AC$50</c15:sqref>
                        </c15:formulaRef>
                      </c:ext>
                    </c:extLst>
                    <c:strCache>
                      <c:ptCount val="4"/>
                      <c:pt idx="0">
                        <c:v>ND Base</c:v>
                      </c:pt>
                      <c:pt idx="1">
                        <c:v>ND RowC</c:v>
                      </c:pt>
                      <c:pt idx="2">
                        <c:v>Intg NIC</c:v>
                      </c:pt>
                      <c:pt idx="3">
                        <c:v>PCIe NIC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breakdown!$AH$47:$AH$50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0.15210000000000001</c:v>
                      </c:pt>
                      <c:pt idx="1">
                        <c:v>0.15210000000000001</c:v>
                      </c:pt>
                      <c:pt idx="2">
                        <c:v>0</c:v>
                      </c:pt>
                      <c:pt idx="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CF24-304D-9437-253D665CEEF2}"/>
                  </c:ext>
                </c:extLst>
              </c15:ser>
            </c15:filteredBarSeries>
            <c15:filteredBarSeries>
              <c15:ser>
                <c:idx val="0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breakdown!$AI$46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breakdown!$AB$47:$AC$50</c15:sqref>
                        </c15:formulaRef>
                      </c:ext>
                    </c:extLst>
                    <c:strCache>
                      <c:ptCount val="4"/>
                      <c:pt idx="0">
                        <c:v>ND Base</c:v>
                      </c:pt>
                      <c:pt idx="1">
                        <c:v>ND RowC</c:v>
                      </c:pt>
                      <c:pt idx="2">
                        <c:v>Intg NIC</c:v>
                      </c:pt>
                      <c:pt idx="3">
                        <c:v>PCIe NIC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breakdown!$AI$47:$AI$50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1.6172399999999998</c:v>
                      </c:pt>
                      <c:pt idx="1">
                        <c:v>1.3755600000000001</c:v>
                      </c:pt>
                      <c:pt idx="2">
                        <c:v>1.9022999999999999</c:v>
                      </c:pt>
                      <c:pt idx="3">
                        <c:v>2.7688079999999999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F24-304D-9437-253D665CEEF2}"/>
                  </c:ext>
                </c:extLst>
              </c15:ser>
            </c15:filteredBarSeries>
            <c15:filteredBarSeries>
              <c15:ser>
                <c:idx val="1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breakdown!$AJ$46</c15:sqref>
                        </c15:formulaRef>
                      </c:ext>
                    </c:extLst>
                    <c:strCache>
                      <c:ptCount val="1"/>
                      <c:pt idx="0">
                        <c:v>normalized to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breakdown!$AB$47:$AC$50</c15:sqref>
                        </c15:formulaRef>
                      </c:ext>
                    </c:extLst>
                    <c:strCache>
                      <c:ptCount val="4"/>
                      <c:pt idx="0">
                        <c:v>ND Base</c:v>
                      </c:pt>
                      <c:pt idx="1">
                        <c:v>ND RowC</c:v>
                      </c:pt>
                      <c:pt idx="2">
                        <c:v>Intg NIC</c:v>
                      </c:pt>
                      <c:pt idx="3">
                        <c:v>PCIe NIC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breakdown!$AJ$47:$AJ$50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2.106808</c:v>
                      </c:pt>
                      <c:pt idx="1">
                        <c:v>2.106808</c:v>
                      </c:pt>
                      <c:pt idx="2">
                        <c:v>2.106808</c:v>
                      </c:pt>
                      <c:pt idx="3">
                        <c:v>2.106808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CF24-304D-9437-253D665CEEF2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breakdown!$AP$46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breakdown!$AB$47:$AC$50</c15:sqref>
                        </c15:formulaRef>
                      </c:ext>
                    </c:extLst>
                    <c:strCache>
                      <c:ptCount val="4"/>
                      <c:pt idx="0">
                        <c:v>ND Base</c:v>
                      </c:pt>
                      <c:pt idx="1">
                        <c:v>ND RowC</c:v>
                      </c:pt>
                      <c:pt idx="2">
                        <c:v>Intg NIC</c:v>
                      </c:pt>
                      <c:pt idx="3">
                        <c:v>PCIe NIC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breakdown!$AP$47:$AP$50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0.58409250478906438</c:v>
                      </c:pt>
                      <c:pt idx="1">
                        <c:v>0.4968058456924424</c:v>
                      </c:pt>
                      <c:pt idx="2">
                        <c:v>0.6870465557741815</c:v>
                      </c:pt>
                      <c:pt idx="3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F24-304D-9437-253D665CEEF2}"/>
                  </c:ext>
                </c:extLst>
              </c15:ser>
            </c15:filteredBarSeries>
          </c:ext>
        </c:extLst>
      </c:barChart>
      <c:catAx>
        <c:axId val="560497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54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0499808"/>
        <c:crosses val="autoZero"/>
        <c:auto val="1"/>
        <c:lblAlgn val="ctr"/>
        <c:lblOffset val="100"/>
        <c:noMultiLvlLbl val="0"/>
      </c:catAx>
      <c:valAx>
        <c:axId val="560499808"/>
        <c:scaling>
          <c:orientation val="minMax"/>
          <c:max val="1.0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Network Latency</a:t>
                </a:r>
              </a:p>
            </c:rich>
          </c:tx>
          <c:layout>
            <c:manualLayout>
              <c:xMode val="edge"/>
              <c:yMode val="edge"/>
              <c:x val="1.0962658444672833E-2"/>
              <c:y val="0.116224066586271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04978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1.4618107691714469E-2"/>
          <c:w val="1"/>
          <c:h val="6.94459871471918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16478832556486"/>
          <c:y val="0.12608168297144676"/>
          <c:w val="0.78679645530494546"/>
          <c:h val="0.7495955619183966"/>
        </c:manualLayout>
      </c:layout>
      <c:barChart>
        <c:barDir val="col"/>
        <c:grouping val="stacked"/>
        <c:varyColors val="0"/>
        <c:ser>
          <c:idx val="2"/>
          <c:order val="7"/>
          <c:tx>
            <c:strRef>
              <c:f>breakdown!$AK$46</c:f>
              <c:strCache>
                <c:ptCount val="1"/>
                <c:pt idx="0">
                  <c:v>wire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breakdown!$AB$47:$AC$50</c:f>
              <c:strCache>
                <c:ptCount val="4"/>
                <c:pt idx="0">
                  <c:v>ND Base</c:v>
                </c:pt>
                <c:pt idx="1">
                  <c:v>ND RowC</c:v>
                </c:pt>
                <c:pt idx="2">
                  <c:v>Intg NIC</c:v>
                </c:pt>
                <c:pt idx="3">
                  <c:v>PCIe NIC</c:v>
                </c:pt>
              </c:strCache>
            </c:strRef>
          </c:cat>
          <c:val>
            <c:numRef>
              <c:f>breakdown!$AK$47:$AK$50</c:f>
              <c:numCache>
                <c:formatCode>General</c:formatCode>
                <c:ptCount val="4"/>
                <c:pt idx="0">
                  <c:v>7.2233610997945688E-2</c:v>
                </c:pt>
                <c:pt idx="1">
                  <c:v>7.2233610997945688E-2</c:v>
                </c:pt>
                <c:pt idx="2">
                  <c:v>7.2233610997945688E-2</c:v>
                </c:pt>
                <c:pt idx="3">
                  <c:v>7.2233610997945688E-2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36-8A4F-AAE1-5080932D8FB5}"/>
            </c:ext>
          </c:extLst>
        </c:ser>
        <c:ser>
          <c:idx val="3"/>
          <c:order val="8"/>
          <c:tx>
            <c:strRef>
              <c:f>breakdown!$AL$46</c:f>
              <c:strCache>
                <c:ptCount val="1"/>
                <c:pt idx="0">
                  <c:v>DMA</c:v>
                </c:pt>
              </c:strCache>
            </c:strRef>
          </c:tx>
          <c:spPr>
            <a:solidFill>
              <a:schemeClr val="accent4"/>
            </a:solidFill>
            <a:ln w="2540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breakdown!$AB$47:$AC$50</c:f>
              <c:strCache>
                <c:ptCount val="4"/>
                <c:pt idx="0">
                  <c:v>ND Base</c:v>
                </c:pt>
                <c:pt idx="1">
                  <c:v>ND RowC</c:v>
                </c:pt>
                <c:pt idx="2">
                  <c:v>Intg NIC</c:v>
                </c:pt>
                <c:pt idx="3">
                  <c:v>PCIe NIC</c:v>
                </c:pt>
              </c:strCache>
            </c:strRef>
          </c:cat>
          <c:val>
            <c:numRef>
              <c:f>breakdown!$AL$47:$AL$50</c:f>
              <c:numCache>
                <c:formatCode>General</c:formatCode>
                <c:ptCount val="4"/>
                <c:pt idx="0">
                  <c:v>0.14251584075168808</c:v>
                </c:pt>
                <c:pt idx="1">
                  <c:v>0.14251584075168808</c:v>
                </c:pt>
                <c:pt idx="2">
                  <c:v>0.13067533754597699</c:v>
                </c:pt>
                <c:pt idx="3">
                  <c:v>0.34719164347979342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36-8A4F-AAE1-5080932D8FB5}"/>
            </c:ext>
          </c:extLst>
        </c:ser>
        <c:ser>
          <c:idx val="4"/>
          <c:order val="9"/>
          <c:tx>
            <c:strRef>
              <c:f>breakdown!$AM$46</c:f>
              <c:strCache>
                <c:ptCount val="1"/>
                <c:pt idx="0">
                  <c:v>I/O reg acc</c:v>
                </c:pt>
              </c:strCache>
            </c:strRef>
          </c:tx>
          <c:spPr>
            <a:solidFill>
              <a:schemeClr val="accent5"/>
            </a:solidFill>
            <a:ln w="2540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breakdown!$AB$47:$AC$50</c:f>
              <c:strCache>
                <c:ptCount val="4"/>
                <c:pt idx="0">
                  <c:v>ND Base</c:v>
                </c:pt>
                <c:pt idx="1">
                  <c:v>ND RowC</c:v>
                </c:pt>
                <c:pt idx="2">
                  <c:v>Intg NIC</c:v>
                </c:pt>
                <c:pt idx="3">
                  <c:v>PCIe NIC</c:v>
                </c:pt>
              </c:strCache>
            </c:strRef>
          </c:cat>
          <c:val>
            <c:numRef>
              <c:f>breakdown!$AM$47:$AM$50</c:f>
              <c:numCache>
                <c:formatCode>General</c:formatCode>
                <c:ptCount val="4"/>
                <c:pt idx="0">
                  <c:v>0.19802745441359601</c:v>
                </c:pt>
                <c:pt idx="1">
                  <c:v>0.19802745441359601</c:v>
                </c:pt>
                <c:pt idx="2">
                  <c:v>0.16317491136980244</c:v>
                </c:pt>
                <c:pt idx="3">
                  <c:v>0.27152478611734721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36-8A4F-AAE1-5080932D8FB5}"/>
            </c:ext>
          </c:extLst>
        </c:ser>
        <c:ser>
          <c:idx val="5"/>
          <c:order val="10"/>
          <c:tx>
            <c:strRef>
              <c:f>breakdown!$AN$46</c:f>
              <c:strCache>
                <c:ptCount val="1"/>
                <c:pt idx="0">
                  <c:v>copy</c:v>
                </c:pt>
              </c:strCache>
            </c:strRef>
          </c:tx>
          <c:spPr>
            <a:solidFill>
              <a:schemeClr val="accent6"/>
            </a:solidFill>
            <a:ln w="2540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breakdown!$AB$47:$AC$50</c:f>
              <c:strCache>
                <c:ptCount val="4"/>
                <c:pt idx="0">
                  <c:v>ND Base</c:v>
                </c:pt>
                <c:pt idx="1">
                  <c:v>ND RowC</c:v>
                </c:pt>
                <c:pt idx="2">
                  <c:v>Intg NIC</c:v>
                </c:pt>
                <c:pt idx="3">
                  <c:v>PCIe NIC</c:v>
                </c:pt>
              </c:strCache>
            </c:strRef>
          </c:cat>
          <c:val>
            <c:numRef>
              <c:f>breakdown!$AN$47:$AN$50</c:f>
              <c:numCache>
                <c:formatCode>General</c:formatCode>
                <c:ptCount val="4"/>
                <c:pt idx="0">
                  <c:v>0.11638221212882939</c:v>
                </c:pt>
                <c:pt idx="1">
                  <c:v>2.9095553032207358E-2</c:v>
                </c:pt>
                <c:pt idx="2">
                  <c:v>0.30904995940491359</c:v>
                </c:pt>
                <c:pt idx="3">
                  <c:v>0.30904995940491359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36-8A4F-AAE1-5080932D8FB5}"/>
            </c:ext>
          </c:extLst>
        </c:ser>
        <c:ser>
          <c:idx val="6"/>
          <c:order val="11"/>
          <c:tx>
            <c:strRef>
              <c:f>breakdown!$AO$46</c:f>
              <c:strCache>
                <c:ptCount val="1"/>
                <c:pt idx="0">
                  <c:v>flush/inv</c:v>
                </c:pt>
              </c:strCache>
            </c:strRef>
          </c:tx>
          <c:spPr>
            <a:solidFill>
              <a:srgbClr val="ED7D31"/>
            </a:solidFill>
            <a:ln w="2540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breakdown!$AB$47:$AC$50</c:f>
              <c:strCache>
                <c:ptCount val="4"/>
                <c:pt idx="0">
                  <c:v>ND Base</c:v>
                </c:pt>
                <c:pt idx="1">
                  <c:v>ND RowC</c:v>
                </c:pt>
                <c:pt idx="2">
                  <c:v>Intg NIC</c:v>
                </c:pt>
                <c:pt idx="3">
                  <c:v>PCIe NIC</c:v>
                </c:pt>
              </c:strCache>
            </c:strRef>
          </c:cat>
          <c:val>
            <c:numRef>
              <c:f>breakdown!$AO$47:$AO$50</c:f>
              <c:numCache>
                <c:formatCode>General</c:formatCode>
                <c:ptCount val="4"/>
                <c:pt idx="0">
                  <c:v>5.4933386497005215E-2</c:v>
                </c:pt>
                <c:pt idx="1">
                  <c:v>5.4933386497005215E-2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36-8A4F-AAE1-5080932D8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60497840"/>
        <c:axId val="560499808"/>
        <c:extLst>
          <c:ext xmlns:c15="http://schemas.microsoft.com/office/drawing/2012/chart" uri="{02D57815-91ED-43cb-92C2-25804820EDAC}">
            <c15:filteredBarSeries>
              <c15:ser>
                <c:idx val="7"/>
                <c:order val="0"/>
                <c:tx>
                  <c:strRef>
                    <c:extLst>
                      <c:ext uri="{02D57815-91ED-43cb-92C2-25804820EDAC}">
                        <c15:formulaRef>
                          <c15:sqref>breakdown!$AD$46</c15:sqref>
                        </c15:formulaRef>
                      </c:ext>
                    </c:extLst>
                    <c:strCache>
                      <c:ptCount val="1"/>
                      <c:pt idx="0">
                        <c:v>wire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 w="25400">
                    <a:solidFill>
                      <a:sysClr val="windowText" lastClr="000000"/>
                    </a:solidFill>
                  </a:ln>
                  <a:effectLst/>
                </c:spPr>
                <c:invertIfNegative val="0"/>
                <c:dLbls>
                  <c:numFmt formatCode="#,##0.0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4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breakdown!$AB$47:$AC$50</c15:sqref>
                        </c15:formulaRef>
                      </c:ext>
                    </c:extLst>
                    <c:strCache>
                      <c:ptCount val="4"/>
                      <c:pt idx="0">
                        <c:v>ND Base</c:v>
                      </c:pt>
                      <c:pt idx="1">
                        <c:v>ND RowC</c:v>
                      </c:pt>
                      <c:pt idx="2">
                        <c:v>Intg NIC</c:v>
                      </c:pt>
                      <c:pt idx="3">
                        <c:v>PCIe NIC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breakdown!$AD$47:$AD$50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0.20000100000000001</c:v>
                      </c:pt>
                      <c:pt idx="1">
                        <c:v>0.20000100000000001</c:v>
                      </c:pt>
                      <c:pt idx="2">
                        <c:v>0.20000100000000001</c:v>
                      </c:pt>
                      <c:pt idx="3">
                        <c:v>0.20000100000000001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0436-8A4F-AAE1-5080932D8FB5}"/>
                  </c:ext>
                </c:extLst>
              </c15:ser>
            </c15:filteredBarSeries>
            <c15:filteredBarSeries>
              <c15:ser>
                <c:idx val="8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breakdown!$AE$46</c15:sqref>
                        </c15:formulaRef>
                      </c:ext>
                    </c:extLst>
                    <c:strCache>
                      <c:ptCount val="1"/>
                      <c:pt idx="0">
                        <c:v>DMA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 w="25400">
                    <a:solidFill>
                      <a:sysClr val="windowText" lastClr="000000"/>
                    </a:solidFill>
                  </a:ln>
                  <a:effectLst/>
                </c:spPr>
                <c:invertIfNegative val="0"/>
                <c:dLbls>
                  <c:numFmt formatCode="#,##0.0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4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breakdown!$AB$47:$AC$50</c15:sqref>
                        </c15:formulaRef>
                      </c:ext>
                    </c:extLst>
                    <c:strCache>
                      <c:ptCount val="4"/>
                      <c:pt idx="0">
                        <c:v>ND Base</c:v>
                      </c:pt>
                      <c:pt idx="1">
                        <c:v>ND RowC</c:v>
                      </c:pt>
                      <c:pt idx="2">
                        <c:v>Intg NIC</c:v>
                      </c:pt>
                      <c:pt idx="3">
                        <c:v>PCIe NIC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breakdown!$AE$47:$AE$50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0.39459899999999998</c:v>
                      </c:pt>
                      <c:pt idx="1">
                        <c:v>0.39459899999999998</c:v>
                      </c:pt>
                      <c:pt idx="2">
                        <c:v>0.39479900000000001</c:v>
                      </c:pt>
                      <c:pt idx="3">
                        <c:v>0.96130699999999991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0436-8A4F-AAE1-5080932D8FB5}"/>
                  </c:ext>
                </c:extLst>
              </c15:ser>
            </c15:filteredBarSeries>
            <c15:filteredBarSeries>
              <c15:ser>
                <c:idx val="9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breakdown!$AF$46</c15:sqref>
                        </c15:formulaRef>
                      </c:ext>
                    </c:extLst>
                    <c:strCache>
                      <c:ptCount val="1"/>
                      <c:pt idx="0">
                        <c:v>I/O reg acc</c:v>
                      </c:pt>
                    </c:strCache>
                  </c:strRef>
                </c:tx>
                <c:spPr>
                  <a:solidFill>
                    <a:srgbClr val="FFC000"/>
                  </a:solidFill>
                  <a:ln w="25400">
                    <a:solidFill>
                      <a:sysClr val="windowText" lastClr="000000"/>
                    </a:solidFill>
                  </a:ln>
                  <a:effectLst/>
                </c:spPr>
                <c:invertIfNegative val="0"/>
                <c:dLbls>
                  <c:numFmt formatCode="#,##0.0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4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breakdown!$AB$47:$AC$50</c15:sqref>
                        </c15:formulaRef>
                      </c:ext>
                    </c:extLst>
                    <c:strCache>
                      <c:ptCount val="4"/>
                      <c:pt idx="0">
                        <c:v>ND Base</c:v>
                      </c:pt>
                      <c:pt idx="1">
                        <c:v>ND RowC</c:v>
                      </c:pt>
                      <c:pt idx="2">
                        <c:v>Intg NIC</c:v>
                      </c:pt>
                      <c:pt idx="3">
                        <c:v>PCIe NIC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breakdown!$AF$47:$AF$50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0.54830000000000001</c:v>
                      </c:pt>
                      <c:pt idx="1">
                        <c:v>0.54830000000000001</c:v>
                      </c:pt>
                      <c:pt idx="2">
                        <c:v>0.45179999999999998</c:v>
                      </c:pt>
                      <c:pt idx="3">
                        <c:v>0.75180000000000002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0436-8A4F-AAE1-5080932D8FB5}"/>
                  </c:ext>
                </c:extLst>
              </c15:ser>
            </c15:filteredBarSeries>
            <c15:filteredBarSeries>
              <c15:ser>
                <c:idx val="1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breakdown!$AG$46</c15:sqref>
                        </c15:formulaRef>
                      </c:ext>
                    </c:extLst>
                    <c:strCache>
                      <c:ptCount val="1"/>
                      <c:pt idx="0">
                        <c:v>copy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 w="25400">
                    <a:solidFill>
                      <a:sysClr val="windowText" lastClr="000000"/>
                    </a:solidFill>
                  </a:ln>
                  <a:effectLst/>
                </c:spPr>
                <c:invertIfNegative val="0"/>
                <c:dLbls>
                  <c:numFmt formatCode="#,##0.0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4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breakdown!$AB$47:$AC$50</c15:sqref>
                        </c15:formulaRef>
                      </c:ext>
                    </c:extLst>
                    <c:strCache>
                      <c:ptCount val="4"/>
                      <c:pt idx="0">
                        <c:v>ND Base</c:v>
                      </c:pt>
                      <c:pt idx="1">
                        <c:v>ND RowC</c:v>
                      </c:pt>
                      <c:pt idx="2">
                        <c:v>Intg NIC</c:v>
                      </c:pt>
                      <c:pt idx="3">
                        <c:v>PCIe NIC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breakdown!$AG$47:$AG$50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0.32223999999999986</c:v>
                      </c:pt>
                      <c:pt idx="1">
                        <c:v>8.0559999999999993E-2</c:v>
                      </c:pt>
                      <c:pt idx="2">
                        <c:v>0.85570000000000002</c:v>
                      </c:pt>
                      <c:pt idx="3">
                        <c:v>0.85570000000000002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0436-8A4F-AAE1-5080932D8FB5}"/>
                  </c:ext>
                </c:extLst>
              </c15:ser>
            </c15:filteredBarSeries>
            <c15:filteredBarSeries>
              <c15:ser>
                <c:idx val="11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breakdown!$AH$46</c15:sqref>
                        </c15:formulaRef>
                      </c:ext>
                    </c:extLst>
                    <c:strCache>
                      <c:ptCount val="1"/>
                      <c:pt idx="0">
                        <c:v>flush/inv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 w="25400">
                    <a:solidFill>
                      <a:sysClr val="windowText" lastClr="000000"/>
                    </a:solidFill>
                  </a:ln>
                  <a:effectLst/>
                </c:spPr>
                <c:invertIfNegative val="0"/>
                <c:dLbls>
                  <c:numFmt formatCode="#,##0.0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4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breakdown!$AB$47:$AC$50</c15:sqref>
                        </c15:formulaRef>
                      </c:ext>
                    </c:extLst>
                    <c:strCache>
                      <c:ptCount val="4"/>
                      <c:pt idx="0">
                        <c:v>ND Base</c:v>
                      </c:pt>
                      <c:pt idx="1">
                        <c:v>ND RowC</c:v>
                      </c:pt>
                      <c:pt idx="2">
                        <c:v>Intg NIC</c:v>
                      </c:pt>
                      <c:pt idx="3">
                        <c:v>PCIe NIC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breakdown!$AH$47:$AH$50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0.15210000000000001</c:v>
                      </c:pt>
                      <c:pt idx="1">
                        <c:v>0.15210000000000001</c:v>
                      </c:pt>
                      <c:pt idx="2">
                        <c:v>0</c:v>
                      </c:pt>
                      <c:pt idx="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0436-8A4F-AAE1-5080932D8FB5}"/>
                  </c:ext>
                </c:extLst>
              </c15:ser>
            </c15:filteredBarSeries>
            <c15:filteredBarSeries>
              <c15:ser>
                <c:idx val="0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breakdown!$AI$46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breakdown!$AB$47:$AC$50</c15:sqref>
                        </c15:formulaRef>
                      </c:ext>
                    </c:extLst>
                    <c:strCache>
                      <c:ptCount val="4"/>
                      <c:pt idx="0">
                        <c:v>ND Base</c:v>
                      </c:pt>
                      <c:pt idx="1">
                        <c:v>ND RowC</c:v>
                      </c:pt>
                      <c:pt idx="2">
                        <c:v>Intg NIC</c:v>
                      </c:pt>
                      <c:pt idx="3">
                        <c:v>PCIe NIC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breakdown!$AI$47:$AI$50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1.6172399999999998</c:v>
                      </c:pt>
                      <c:pt idx="1">
                        <c:v>1.3755600000000001</c:v>
                      </c:pt>
                      <c:pt idx="2">
                        <c:v>1.9022999999999999</c:v>
                      </c:pt>
                      <c:pt idx="3">
                        <c:v>2.7688079999999999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0436-8A4F-AAE1-5080932D8FB5}"/>
                  </c:ext>
                </c:extLst>
              </c15:ser>
            </c15:filteredBarSeries>
            <c15:filteredBarSeries>
              <c15:ser>
                <c:idx val="1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breakdown!$AJ$46</c15:sqref>
                        </c15:formulaRef>
                      </c:ext>
                    </c:extLst>
                    <c:strCache>
                      <c:ptCount val="1"/>
                      <c:pt idx="0">
                        <c:v>normalized to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breakdown!$AB$47:$AC$50</c15:sqref>
                        </c15:formulaRef>
                      </c:ext>
                    </c:extLst>
                    <c:strCache>
                      <c:ptCount val="4"/>
                      <c:pt idx="0">
                        <c:v>ND Base</c:v>
                      </c:pt>
                      <c:pt idx="1">
                        <c:v>ND RowC</c:v>
                      </c:pt>
                      <c:pt idx="2">
                        <c:v>Intg NIC</c:v>
                      </c:pt>
                      <c:pt idx="3">
                        <c:v>PCIe NIC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breakdown!$AJ$47:$AJ$50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2.106808</c:v>
                      </c:pt>
                      <c:pt idx="1">
                        <c:v>2.106808</c:v>
                      </c:pt>
                      <c:pt idx="2">
                        <c:v>2.106808</c:v>
                      </c:pt>
                      <c:pt idx="3">
                        <c:v>2.106808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0436-8A4F-AAE1-5080932D8FB5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breakdown!$AP$46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breakdown!$AB$47:$AC$50</c15:sqref>
                        </c15:formulaRef>
                      </c:ext>
                    </c:extLst>
                    <c:strCache>
                      <c:ptCount val="4"/>
                      <c:pt idx="0">
                        <c:v>ND Base</c:v>
                      </c:pt>
                      <c:pt idx="1">
                        <c:v>ND RowC</c:v>
                      </c:pt>
                      <c:pt idx="2">
                        <c:v>Intg NIC</c:v>
                      </c:pt>
                      <c:pt idx="3">
                        <c:v>PCIe NIC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breakdown!$AP$47:$AP$50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0.58409250478906438</c:v>
                      </c:pt>
                      <c:pt idx="1">
                        <c:v>0.4968058456924424</c:v>
                      </c:pt>
                      <c:pt idx="2">
                        <c:v>0.6870465557741815</c:v>
                      </c:pt>
                      <c:pt idx="3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0436-8A4F-AAE1-5080932D8FB5}"/>
                  </c:ext>
                </c:extLst>
              </c15:ser>
            </c15:filteredBarSeries>
          </c:ext>
        </c:extLst>
      </c:barChart>
      <c:catAx>
        <c:axId val="560497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54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0499808"/>
        <c:crosses val="autoZero"/>
        <c:auto val="1"/>
        <c:lblAlgn val="ctr"/>
        <c:lblOffset val="100"/>
        <c:noMultiLvlLbl val="0"/>
      </c:catAx>
      <c:valAx>
        <c:axId val="560499808"/>
        <c:scaling>
          <c:orientation val="minMax"/>
          <c:max val="1.0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Network Latency</a:t>
                </a:r>
              </a:p>
            </c:rich>
          </c:tx>
          <c:layout>
            <c:manualLayout>
              <c:xMode val="edge"/>
              <c:yMode val="edge"/>
              <c:x val="1.0962658444672833E-2"/>
              <c:y val="0.116224066586271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04978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1.4618107691714469E-2"/>
          <c:w val="1"/>
          <c:h val="6.94459871471918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19121695153961"/>
          <c:y val="0.1514740689782712"/>
          <c:w val="0.80892260418667183"/>
          <c:h val="0.587032589932998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'facebook traces'!$P$43</c:f>
              <c:strCache>
                <c:ptCount val="1"/>
                <c:pt idx="0">
                  <c:v>database</c:v>
                </c:pt>
              </c:strCache>
            </c:strRef>
          </c:tx>
          <c:spPr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multiLvlStrRef>
              <c:f>'facebook traces'!$N$44:$O$51</c:f>
              <c:multiLvlStrCache>
                <c:ptCount val="4"/>
                <c:lvl>
                  <c:pt idx="0">
                    <c:v>25ns</c:v>
                  </c:pt>
                  <c:pt idx="1">
                    <c:v>100ns</c:v>
                  </c:pt>
                  <c:pt idx="2">
                    <c:v>25ns</c:v>
                  </c:pt>
                  <c:pt idx="3">
                    <c:v>100ns</c:v>
                  </c:pt>
                </c:lvl>
                <c:lvl>
                  <c:pt idx="0">
                    <c:v>average</c:v>
                  </c:pt>
                  <c:pt idx="2">
                    <c:v>99th</c:v>
                  </c:pt>
                </c:lvl>
              </c:multiLvlStrCache>
            </c:multiLvlStrRef>
          </c:cat>
          <c:val>
            <c:numRef>
              <c:f>'facebook traces'!$P$44:$P$51</c:f>
              <c:numCache>
                <c:formatCode>General</c:formatCode>
                <c:ptCount val="4"/>
                <c:pt idx="0">
                  <c:v>0.59237195194500003</c:v>
                </c:pt>
                <c:pt idx="1">
                  <c:v>0.70796521584299998</c:v>
                </c:pt>
                <c:pt idx="2">
                  <c:v>0.44419561136937868</c:v>
                </c:pt>
                <c:pt idx="3">
                  <c:v>0.62478314781339794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41-4858-AD29-20CB587564F2}"/>
            </c:ext>
          </c:extLst>
        </c:ser>
        <c:ser>
          <c:idx val="1"/>
          <c:order val="1"/>
          <c:tx>
            <c:strRef>
              <c:f>'facebook traces'!$Q$43</c:f>
              <c:strCache>
                <c:ptCount val="1"/>
                <c:pt idx="0">
                  <c:v>webserver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multiLvlStrRef>
              <c:f>'facebook traces'!$N$44:$O$51</c:f>
              <c:multiLvlStrCache>
                <c:ptCount val="4"/>
                <c:lvl>
                  <c:pt idx="0">
                    <c:v>25ns</c:v>
                  </c:pt>
                  <c:pt idx="1">
                    <c:v>100ns</c:v>
                  </c:pt>
                  <c:pt idx="2">
                    <c:v>25ns</c:v>
                  </c:pt>
                  <c:pt idx="3">
                    <c:v>100ns</c:v>
                  </c:pt>
                </c:lvl>
                <c:lvl>
                  <c:pt idx="0">
                    <c:v>average</c:v>
                  </c:pt>
                  <c:pt idx="2">
                    <c:v>99th</c:v>
                  </c:pt>
                </c:lvl>
              </c:multiLvlStrCache>
            </c:multiLvlStrRef>
          </c:cat>
          <c:val>
            <c:numRef>
              <c:f>'facebook traces'!$Q$44:$Q$51</c:f>
              <c:numCache>
                <c:formatCode>General</c:formatCode>
                <c:ptCount val="4"/>
                <c:pt idx="0">
                  <c:v>0.55690437852100005</c:v>
                </c:pt>
                <c:pt idx="1">
                  <c:v>0.64469336968000002</c:v>
                </c:pt>
                <c:pt idx="2">
                  <c:v>0.33463986765756798</c:v>
                </c:pt>
                <c:pt idx="3">
                  <c:v>0.51992026763559696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41-4858-AD29-20CB587564F2}"/>
            </c:ext>
          </c:extLst>
        </c:ser>
        <c:ser>
          <c:idx val="2"/>
          <c:order val="2"/>
          <c:tx>
            <c:strRef>
              <c:f>'facebook traces'!$R$43</c:f>
              <c:strCache>
                <c:ptCount val="1"/>
                <c:pt idx="0">
                  <c:v>hadoop</c:v>
                </c:pt>
              </c:strCache>
            </c:strRef>
          </c:tx>
          <c:spPr>
            <a:solidFill>
              <a:srgbClr val="0070C0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multiLvlStrRef>
              <c:f>'facebook traces'!$N$44:$O$51</c:f>
              <c:multiLvlStrCache>
                <c:ptCount val="4"/>
                <c:lvl>
                  <c:pt idx="0">
                    <c:v>25ns</c:v>
                  </c:pt>
                  <c:pt idx="1">
                    <c:v>100ns</c:v>
                  </c:pt>
                  <c:pt idx="2">
                    <c:v>25ns</c:v>
                  </c:pt>
                  <c:pt idx="3">
                    <c:v>100ns</c:v>
                  </c:pt>
                </c:lvl>
                <c:lvl>
                  <c:pt idx="0">
                    <c:v>average</c:v>
                  </c:pt>
                  <c:pt idx="2">
                    <c:v>99th</c:v>
                  </c:pt>
                </c:lvl>
              </c:multiLvlStrCache>
            </c:multiLvlStrRef>
          </c:cat>
          <c:val>
            <c:numRef>
              <c:f>'facebook traces'!$R$44:$R$51</c:f>
              <c:numCache>
                <c:formatCode>General</c:formatCode>
                <c:ptCount val="4"/>
                <c:pt idx="0">
                  <c:v>0.63566740089600005</c:v>
                </c:pt>
                <c:pt idx="1">
                  <c:v>0.70704177670199997</c:v>
                </c:pt>
                <c:pt idx="2">
                  <c:v>0.56157923060818937</c:v>
                </c:pt>
                <c:pt idx="3">
                  <c:v>0.66545074268719895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41-4858-AD29-20CB587564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586423744"/>
        <c:axId val="586420136"/>
        <c:extLst/>
      </c:barChart>
      <c:catAx>
        <c:axId val="586423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Network Switch Latency</a:t>
                </a:r>
              </a:p>
            </c:rich>
          </c:tx>
          <c:layout>
            <c:manualLayout>
              <c:xMode val="edge"/>
              <c:yMode val="edge"/>
              <c:x val="0.3824817873375585"/>
              <c:y val="0.931782177192149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6420136"/>
        <c:crosses val="autoZero"/>
        <c:auto val="1"/>
        <c:lblAlgn val="ctr"/>
        <c:lblOffset val="100"/>
        <c:noMultiLvlLbl val="0"/>
      </c:catAx>
      <c:valAx>
        <c:axId val="586420136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Latency Normalized to PCIe</a:t>
                </a:r>
                <a:r>
                  <a:rPr lang="en-US" baseline="0" dirty="0"/>
                  <a:t> Config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9.5115549580692641E-4"/>
              <c:y val="0.16862597871281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642374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158146085397861"/>
          <c:y val="0"/>
          <c:w val="0.62090199090967291"/>
          <c:h val="7.6792741970684655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round/>
    </a:ln>
    <a:effectLst/>
  </c:spPr>
  <c:txPr>
    <a:bodyPr/>
    <a:lstStyle/>
    <a:p>
      <a:pPr>
        <a:defRPr sz="20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19121695153961"/>
          <c:y val="0.1514740689782712"/>
          <c:w val="0.80892260418667183"/>
          <c:h val="0.587032589932998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'facebook traces'!$P$43</c:f>
              <c:strCache>
                <c:ptCount val="1"/>
                <c:pt idx="0">
                  <c:v>database</c:v>
                </c:pt>
              </c:strCache>
            </c:strRef>
          </c:tx>
          <c:spPr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multiLvlStrRef>
              <c:f>'facebook traces'!$N$44:$O$51</c:f>
              <c:multiLvlStrCache>
                <c:ptCount val="4"/>
                <c:lvl>
                  <c:pt idx="0">
                    <c:v>25ns</c:v>
                  </c:pt>
                  <c:pt idx="1">
                    <c:v>100ns</c:v>
                  </c:pt>
                  <c:pt idx="2">
                    <c:v>25ns</c:v>
                  </c:pt>
                  <c:pt idx="3">
                    <c:v>100ns</c:v>
                  </c:pt>
                </c:lvl>
                <c:lvl>
                  <c:pt idx="0">
                    <c:v>average</c:v>
                  </c:pt>
                  <c:pt idx="2">
                    <c:v>99th</c:v>
                  </c:pt>
                </c:lvl>
              </c:multiLvlStrCache>
            </c:multiLvlStrRef>
          </c:cat>
          <c:val>
            <c:numRef>
              <c:f>'facebook traces'!$P$44:$P$51</c:f>
              <c:numCache>
                <c:formatCode>General</c:formatCode>
                <c:ptCount val="4"/>
                <c:pt idx="0">
                  <c:v>0.59237195194500003</c:v>
                </c:pt>
                <c:pt idx="1">
                  <c:v>0.70796521584299998</c:v>
                </c:pt>
                <c:pt idx="2">
                  <c:v>0.44419561136937868</c:v>
                </c:pt>
                <c:pt idx="3">
                  <c:v>0.62478314781339794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41-4858-AD29-20CB587564F2}"/>
            </c:ext>
          </c:extLst>
        </c:ser>
        <c:ser>
          <c:idx val="1"/>
          <c:order val="1"/>
          <c:tx>
            <c:strRef>
              <c:f>'facebook traces'!$Q$43</c:f>
              <c:strCache>
                <c:ptCount val="1"/>
                <c:pt idx="0">
                  <c:v>webserver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multiLvlStrRef>
              <c:f>'facebook traces'!$N$44:$O$51</c:f>
              <c:multiLvlStrCache>
                <c:ptCount val="4"/>
                <c:lvl>
                  <c:pt idx="0">
                    <c:v>25ns</c:v>
                  </c:pt>
                  <c:pt idx="1">
                    <c:v>100ns</c:v>
                  </c:pt>
                  <c:pt idx="2">
                    <c:v>25ns</c:v>
                  </c:pt>
                  <c:pt idx="3">
                    <c:v>100ns</c:v>
                  </c:pt>
                </c:lvl>
                <c:lvl>
                  <c:pt idx="0">
                    <c:v>average</c:v>
                  </c:pt>
                  <c:pt idx="2">
                    <c:v>99th</c:v>
                  </c:pt>
                </c:lvl>
              </c:multiLvlStrCache>
            </c:multiLvlStrRef>
          </c:cat>
          <c:val>
            <c:numRef>
              <c:f>'facebook traces'!$Q$44:$Q$51</c:f>
              <c:numCache>
                <c:formatCode>General</c:formatCode>
                <c:ptCount val="4"/>
                <c:pt idx="0">
                  <c:v>0.55690437852100005</c:v>
                </c:pt>
                <c:pt idx="1">
                  <c:v>0.64469336968000002</c:v>
                </c:pt>
                <c:pt idx="2">
                  <c:v>0.33463986765756798</c:v>
                </c:pt>
                <c:pt idx="3">
                  <c:v>0.51992026763559696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41-4858-AD29-20CB587564F2}"/>
            </c:ext>
          </c:extLst>
        </c:ser>
        <c:ser>
          <c:idx val="2"/>
          <c:order val="2"/>
          <c:tx>
            <c:strRef>
              <c:f>'facebook traces'!$R$43</c:f>
              <c:strCache>
                <c:ptCount val="1"/>
                <c:pt idx="0">
                  <c:v>hadoop</c:v>
                </c:pt>
              </c:strCache>
            </c:strRef>
          </c:tx>
          <c:spPr>
            <a:solidFill>
              <a:srgbClr val="0070C0"/>
            </a:solidFill>
            <a:ln w="25400">
              <a:solidFill>
                <a:schemeClr val="tx1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-1.8083519947191752E-3"/>
                  <c:y val="2.43635081456607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D0-A940-9E13-E8BCD82F8487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'facebook traces'!$N$44:$O$51</c:f>
              <c:multiLvlStrCache>
                <c:ptCount val="4"/>
                <c:lvl>
                  <c:pt idx="0">
                    <c:v>25ns</c:v>
                  </c:pt>
                  <c:pt idx="1">
                    <c:v>100ns</c:v>
                  </c:pt>
                  <c:pt idx="2">
                    <c:v>25ns</c:v>
                  </c:pt>
                  <c:pt idx="3">
                    <c:v>100ns</c:v>
                  </c:pt>
                </c:lvl>
                <c:lvl>
                  <c:pt idx="0">
                    <c:v>average</c:v>
                  </c:pt>
                  <c:pt idx="2">
                    <c:v>99th</c:v>
                  </c:pt>
                </c:lvl>
              </c:multiLvlStrCache>
            </c:multiLvlStrRef>
          </c:cat>
          <c:val>
            <c:numRef>
              <c:f>'facebook traces'!$R$44:$R$51</c:f>
              <c:numCache>
                <c:formatCode>General</c:formatCode>
                <c:ptCount val="4"/>
                <c:pt idx="0">
                  <c:v>0.63566740089600005</c:v>
                </c:pt>
                <c:pt idx="1">
                  <c:v>0.70704177670199997</c:v>
                </c:pt>
                <c:pt idx="2">
                  <c:v>0.56157923060818937</c:v>
                </c:pt>
                <c:pt idx="3">
                  <c:v>0.66545074268719895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41-4858-AD29-20CB587564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586423744"/>
        <c:axId val="586420136"/>
        <c:extLst/>
      </c:barChart>
      <c:catAx>
        <c:axId val="586423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Network Switch Latency</a:t>
                </a:r>
              </a:p>
            </c:rich>
          </c:tx>
          <c:layout>
            <c:manualLayout>
              <c:xMode val="edge"/>
              <c:yMode val="edge"/>
              <c:x val="0.3824817873375585"/>
              <c:y val="0.931782177192149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6420136"/>
        <c:crosses val="autoZero"/>
        <c:auto val="1"/>
        <c:lblAlgn val="ctr"/>
        <c:lblOffset val="100"/>
        <c:noMultiLvlLbl val="0"/>
      </c:catAx>
      <c:valAx>
        <c:axId val="586420136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Latency Normalized to PCIe</a:t>
                </a:r>
                <a:r>
                  <a:rPr lang="en-US" baseline="0" dirty="0"/>
                  <a:t> Config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9.5115549580692641E-4"/>
              <c:y val="0.16862597871281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642374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158146085397861"/>
          <c:y val="0"/>
          <c:w val="0.62090199090967291"/>
          <c:h val="7.6792741970684655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round/>
    </a:ln>
    <a:effectLst/>
  </c:spPr>
  <c:txPr>
    <a:bodyPr/>
    <a:lstStyle/>
    <a:p>
      <a:pPr>
        <a:defRPr sz="20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19121695153961"/>
          <c:y val="0.1514740689782712"/>
          <c:w val="0.80892260418667183"/>
          <c:h val="0.587032589932998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'facebook traces'!$P$43</c:f>
              <c:strCache>
                <c:ptCount val="1"/>
                <c:pt idx="0">
                  <c:v>database</c:v>
                </c:pt>
              </c:strCache>
            </c:strRef>
          </c:tx>
          <c:spPr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multiLvlStrRef>
              <c:f>'facebook traces'!$N$44:$O$51</c:f>
              <c:multiLvlStrCache>
                <c:ptCount val="4"/>
                <c:lvl>
                  <c:pt idx="0">
                    <c:v>25ns</c:v>
                  </c:pt>
                  <c:pt idx="1">
                    <c:v>100ns</c:v>
                  </c:pt>
                  <c:pt idx="2">
                    <c:v>25ns</c:v>
                  </c:pt>
                  <c:pt idx="3">
                    <c:v>100ns</c:v>
                  </c:pt>
                </c:lvl>
                <c:lvl>
                  <c:pt idx="0">
                    <c:v>average</c:v>
                  </c:pt>
                  <c:pt idx="2">
                    <c:v>99th</c:v>
                  </c:pt>
                </c:lvl>
              </c:multiLvlStrCache>
            </c:multiLvlStrRef>
          </c:cat>
          <c:val>
            <c:numRef>
              <c:f>'facebook traces'!$P$44:$P$51</c:f>
              <c:numCache>
                <c:formatCode>General</c:formatCode>
                <c:ptCount val="4"/>
                <c:pt idx="0">
                  <c:v>0.59237195194500003</c:v>
                </c:pt>
                <c:pt idx="1">
                  <c:v>0.70796521584299998</c:v>
                </c:pt>
                <c:pt idx="2">
                  <c:v>0.44419561136937868</c:v>
                </c:pt>
                <c:pt idx="3">
                  <c:v>0.62478314781339794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41-4858-AD29-20CB587564F2}"/>
            </c:ext>
          </c:extLst>
        </c:ser>
        <c:ser>
          <c:idx val="1"/>
          <c:order val="1"/>
          <c:tx>
            <c:strRef>
              <c:f>'facebook traces'!$Q$43</c:f>
              <c:strCache>
                <c:ptCount val="1"/>
                <c:pt idx="0">
                  <c:v>webserver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'facebook traces'!$N$44:$O$51</c:f>
              <c:multiLvlStrCache>
                <c:ptCount val="4"/>
                <c:lvl>
                  <c:pt idx="0">
                    <c:v>25ns</c:v>
                  </c:pt>
                  <c:pt idx="1">
                    <c:v>100ns</c:v>
                  </c:pt>
                  <c:pt idx="2">
                    <c:v>25ns</c:v>
                  </c:pt>
                  <c:pt idx="3">
                    <c:v>100ns</c:v>
                  </c:pt>
                </c:lvl>
                <c:lvl>
                  <c:pt idx="0">
                    <c:v>average</c:v>
                  </c:pt>
                  <c:pt idx="2">
                    <c:v>99th</c:v>
                  </c:pt>
                </c:lvl>
              </c:multiLvlStrCache>
            </c:multiLvlStrRef>
          </c:cat>
          <c:val>
            <c:numRef>
              <c:f>'facebook traces'!$Q$44:$Q$51</c:f>
              <c:numCache>
                <c:formatCode>General</c:formatCode>
                <c:ptCount val="4"/>
                <c:pt idx="0">
                  <c:v>0.55690437852100005</c:v>
                </c:pt>
                <c:pt idx="1">
                  <c:v>0.64469336968000002</c:v>
                </c:pt>
                <c:pt idx="2">
                  <c:v>0.33463986765756798</c:v>
                </c:pt>
                <c:pt idx="3">
                  <c:v>0.51992026763559696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41-4858-AD29-20CB587564F2}"/>
            </c:ext>
          </c:extLst>
        </c:ser>
        <c:ser>
          <c:idx val="2"/>
          <c:order val="2"/>
          <c:tx>
            <c:strRef>
              <c:f>'facebook traces'!$R$43</c:f>
              <c:strCache>
                <c:ptCount val="1"/>
                <c:pt idx="0">
                  <c:v>hadoop</c:v>
                </c:pt>
              </c:strCache>
            </c:strRef>
          </c:tx>
          <c:spPr>
            <a:solidFill>
              <a:srgbClr val="0070C0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multiLvlStrRef>
              <c:f>'facebook traces'!$N$44:$O$51</c:f>
              <c:multiLvlStrCache>
                <c:ptCount val="4"/>
                <c:lvl>
                  <c:pt idx="0">
                    <c:v>25ns</c:v>
                  </c:pt>
                  <c:pt idx="1">
                    <c:v>100ns</c:v>
                  </c:pt>
                  <c:pt idx="2">
                    <c:v>25ns</c:v>
                  </c:pt>
                  <c:pt idx="3">
                    <c:v>100ns</c:v>
                  </c:pt>
                </c:lvl>
                <c:lvl>
                  <c:pt idx="0">
                    <c:v>average</c:v>
                  </c:pt>
                  <c:pt idx="2">
                    <c:v>99th</c:v>
                  </c:pt>
                </c:lvl>
              </c:multiLvlStrCache>
            </c:multiLvlStrRef>
          </c:cat>
          <c:val>
            <c:numRef>
              <c:f>'facebook traces'!$R$44:$R$51</c:f>
              <c:numCache>
                <c:formatCode>General</c:formatCode>
                <c:ptCount val="4"/>
                <c:pt idx="0">
                  <c:v>0.63566740089600005</c:v>
                </c:pt>
                <c:pt idx="1">
                  <c:v>0.70704177670199997</c:v>
                </c:pt>
                <c:pt idx="2">
                  <c:v>0.56157923060818937</c:v>
                </c:pt>
                <c:pt idx="3">
                  <c:v>0.66545074268719895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41-4858-AD29-20CB587564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586423744"/>
        <c:axId val="586420136"/>
        <c:extLst/>
      </c:barChart>
      <c:catAx>
        <c:axId val="586423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Network Switch Latency</a:t>
                </a:r>
              </a:p>
            </c:rich>
          </c:tx>
          <c:layout>
            <c:manualLayout>
              <c:xMode val="edge"/>
              <c:yMode val="edge"/>
              <c:x val="0.3824817873375585"/>
              <c:y val="0.931782177192149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6420136"/>
        <c:crosses val="autoZero"/>
        <c:auto val="1"/>
        <c:lblAlgn val="ctr"/>
        <c:lblOffset val="100"/>
        <c:noMultiLvlLbl val="0"/>
      </c:catAx>
      <c:valAx>
        <c:axId val="586420136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Latency Normalized to PCIe</a:t>
                </a:r>
                <a:r>
                  <a:rPr lang="en-US" baseline="0" dirty="0"/>
                  <a:t> Config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9.5115549580692641E-4"/>
              <c:y val="0.16862597871281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642374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158146085397861"/>
          <c:y val="0"/>
          <c:w val="0.62090199090967291"/>
          <c:h val="7.6792741970684655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round/>
    </a:ln>
    <a:effectLst/>
  </c:spPr>
  <c:txPr>
    <a:bodyPr/>
    <a:lstStyle/>
    <a:p>
      <a:pPr>
        <a:defRPr sz="20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Sheet2!$C$11</c:f>
              <c:strCache>
                <c:ptCount val="1"/>
                <c:pt idx="0">
                  <c:v>1GE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Sheet2!$B$12:$B$21</c:f>
              <c:numCache>
                <c:formatCode>General</c:formatCode>
                <c:ptCount val="10"/>
                <c:pt idx="0">
                  <c:v>2010</c:v>
                </c:pt>
                <c:pt idx="2">
                  <c:v>2012</c:v>
                </c:pt>
                <c:pt idx="4">
                  <c:v>1014</c:v>
                </c:pt>
                <c:pt idx="6">
                  <c:v>2016</c:v>
                </c:pt>
                <c:pt idx="8">
                  <c:v>2018</c:v>
                </c:pt>
              </c:numCache>
            </c:numRef>
          </c:cat>
          <c:val>
            <c:numRef>
              <c:f>Sheet2!$C$12:$C$21</c:f>
              <c:numCache>
                <c:formatCode>General</c:formatCode>
                <c:ptCount val="10"/>
                <c:pt idx="0">
                  <c:v>0.62</c:v>
                </c:pt>
                <c:pt idx="1">
                  <c:v>0.44</c:v>
                </c:pt>
                <c:pt idx="2">
                  <c:v>0.41</c:v>
                </c:pt>
                <c:pt idx="3">
                  <c:v>0.34</c:v>
                </c:pt>
                <c:pt idx="4">
                  <c:v>0.27</c:v>
                </c:pt>
                <c:pt idx="5">
                  <c:v>0.14000000000000001</c:v>
                </c:pt>
                <c:pt idx="6">
                  <c:v>0.11</c:v>
                </c:pt>
                <c:pt idx="7">
                  <c:v>0.05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78-9E40-94F9-41CE16873683}"/>
            </c:ext>
          </c:extLst>
        </c:ser>
        <c:ser>
          <c:idx val="1"/>
          <c:order val="1"/>
          <c:tx>
            <c:strRef>
              <c:f>Sheet2!$D$11</c:f>
              <c:strCache>
                <c:ptCount val="1"/>
                <c:pt idx="0">
                  <c:v>10GE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Sheet2!$B$12:$B$21</c:f>
              <c:numCache>
                <c:formatCode>General</c:formatCode>
                <c:ptCount val="10"/>
                <c:pt idx="0">
                  <c:v>2010</c:v>
                </c:pt>
                <c:pt idx="2">
                  <c:v>2012</c:v>
                </c:pt>
                <c:pt idx="4">
                  <c:v>1014</c:v>
                </c:pt>
                <c:pt idx="6">
                  <c:v>2016</c:v>
                </c:pt>
                <c:pt idx="8">
                  <c:v>2018</c:v>
                </c:pt>
              </c:numCache>
            </c:numRef>
          </c:cat>
          <c:val>
            <c:numRef>
              <c:f>Sheet2!$D$12:$D$21</c:f>
              <c:numCache>
                <c:formatCode>General</c:formatCode>
                <c:ptCount val="10"/>
                <c:pt idx="0">
                  <c:v>1.17</c:v>
                </c:pt>
                <c:pt idx="1">
                  <c:v>1.46</c:v>
                </c:pt>
                <c:pt idx="2">
                  <c:v>1.68</c:v>
                </c:pt>
                <c:pt idx="3">
                  <c:v>1.82</c:v>
                </c:pt>
                <c:pt idx="4">
                  <c:v>1.74</c:v>
                </c:pt>
                <c:pt idx="5">
                  <c:v>1.6</c:v>
                </c:pt>
                <c:pt idx="6">
                  <c:v>1.4</c:v>
                </c:pt>
                <c:pt idx="7">
                  <c:v>1.21</c:v>
                </c:pt>
                <c:pt idx="8">
                  <c:v>1.01</c:v>
                </c:pt>
                <c:pt idx="9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78-9E40-94F9-41CE16873683}"/>
            </c:ext>
          </c:extLst>
        </c:ser>
        <c:ser>
          <c:idx val="2"/>
          <c:order val="2"/>
          <c:tx>
            <c:strRef>
              <c:f>Sheet2!$E$11</c:f>
              <c:strCache>
                <c:ptCount val="1"/>
                <c:pt idx="0">
                  <c:v>40GE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Sheet2!$B$12:$B$21</c:f>
              <c:numCache>
                <c:formatCode>General</c:formatCode>
                <c:ptCount val="10"/>
                <c:pt idx="0">
                  <c:v>2010</c:v>
                </c:pt>
                <c:pt idx="2">
                  <c:v>2012</c:v>
                </c:pt>
                <c:pt idx="4">
                  <c:v>1014</c:v>
                </c:pt>
                <c:pt idx="6">
                  <c:v>2016</c:v>
                </c:pt>
                <c:pt idx="8">
                  <c:v>2018</c:v>
                </c:pt>
              </c:numCache>
            </c:numRef>
          </c:cat>
          <c:val>
            <c:numRef>
              <c:f>Sheet2!$E$12:$E$21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0.06</c:v>
                </c:pt>
                <c:pt idx="3">
                  <c:v>0.14000000000000001</c:v>
                </c:pt>
                <c:pt idx="4">
                  <c:v>0.38</c:v>
                </c:pt>
                <c:pt idx="5">
                  <c:v>0.89</c:v>
                </c:pt>
                <c:pt idx="6">
                  <c:v>1.06</c:v>
                </c:pt>
                <c:pt idx="7">
                  <c:v>0.95</c:v>
                </c:pt>
                <c:pt idx="8">
                  <c:v>0.79</c:v>
                </c:pt>
                <c:pt idx="9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78-9E40-94F9-41CE16873683}"/>
            </c:ext>
          </c:extLst>
        </c:ser>
        <c:ser>
          <c:idx val="3"/>
          <c:order val="3"/>
          <c:tx>
            <c:strRef>
              <c:f>Sheet2!$F$11</c:f>
              <c:strCache>
                <c:ptCount val="1"/>
                <c:pt idx="0">
                  <c:v>100GE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Sheet2!$B$12:$B$21</c:f>
              <c:numCache>
                <c:formatCode>General</c:formatCode>
                <c:ptCount val="10"/>
                <c:pt idx="0">
                  <c:v>2010</c:v>
                </c:pt>
                <c:pt idx="2">
                  <c:v>2012</c:v>
                </c:pt>
                <c:pt idx="4">
                  <c:v>1014</c:v>
                </c:pt>
                <c:pt idx="6">
                  <c:v>2016</c:v>
                </c:pt>
                <c:pt idx="8">
                  <c:v>2018</c:v>
                </c:pt>
              </c:numCache>
            </c:numRef>
          </c:cat>
          <c:val>
            <c:numRef>
              <c:f>Sheet2!$F$12:$F$21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0.15</c:v>
                </c:pt>
                <c:pt idx="6">
                  <c:v>0.49</c:v>
                </c:pt>
                <c:pt idx="7">
                  <c:v>1.02</c:v>
                </c:pt>
                <c:pt idx="8">
                  <c:v>1.59</c:v>
                </c:pt>
                <c:pt idx="9">
                  <c:v>2.09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78-9E40-94F9-41CE168736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965680"/>
        <c:axId val="215765840"/>
      </c:areaChart>
      <c:catAx>
        <c:axId val="215965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5765840"/>
        <c:crosses val="autoZero"/>
        <c:auto val="1"/>
        <c:lblAlgn val="ctr"/>
        <c:lblOffset val="100"/>
        <c:noMultiLvlLbl val="0"/>
      </c:catAx>
      <c:valAx>
        <c:axId val="215765840"/>
        <c:scaling>
          <c:orientation val="minMax"/>
          <c:max val="3.5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59656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 b="1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Sheet2!$C$11</c:f>
              <c:strCache>
                <c:ptCount val="1"/>
                <c:pt idx="0">
                  <c:v>1GE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Sheet2!$B$12:$B$21</c:f>
              <c:numCache>
                <c:formatCode>General</c:formatCode>
                <c:ptCount val="10"/>
                <c:pt idx="0">
                  <c:v>2010</c:v>
                </c:pt>
                <c:pt idx="2">
                  <c:v>2012</c:v>
                </c:pt>
                <c:pt idx="4">
                  <c:v>1014</c:v>
                </c:pt>
                <c:pt idx="6">
                  <c:v>2016</c:v>
                </c:pt>
                <c:pt idx="8">
                  <c:v>2018</c:v>
                </c:pt>
              </c:numCache>
            </c:numRef>
          </c:cat>
          <c:val>
            <c:numRef>
              <c:f>Sheet2!$C$12:$C$21</c:f>
              <c:numCache>
                <c:formatCode>General</c:formatCode>
                <c:ptCount val="10"/>
                <c:pt idx="0">
                  <c:v>0.62</c:v>
                </c:pt>
                <c:pt idx="1">
                  <c:v>0.44</c:v>
                </c:pt>
                <c:pt idx="2">
                  <c:v>0.41</c:v>
                </c:pt>
                <c:pt idx="3">
                  <c:v>0.34</c:v>
                </c:pt>
                <c:pt idx="4">
                  <c:v>0.27</c:v>
                </c:pt>
                <c:pt idx="5">
                  <c:v>0.14000000000000001</c:v>
                </c:pt>
                <c:pt idx="6">
                  <c:v>0.11</c:v>
                </c:pt>
                <c:pt idx="7">
                  <c:v>0.05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78-9E40-94F9-41CE16873683}"/>
            </c:ext>
          </c:extLst>
        </c:ser>
        <c:ser>
          <c:idx val="1"/>
          <c:order val="1"/>
          <c:tx>
            <c:strRef>
              <c:f>Sheet2!$D$11</c:f>
              <c:strCache>
                <c:ptCount val="1"/>
                <c:pt idx="0">
                  <c:v>10GE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Sheet2!$B$12:$B$21</c:f>
              <c:numCache>
                <c:formatCode>General</c:formatCode>
                <c:ptCount val="10"/>
                <c:pt idx="0">
                  <c:v>2010</c:v>
                </c:pt>
                <c:pt idx="2">
                  <c:v>2012</c:v>
                </c:pt>
                <c:pt idx="4">
                  <c:v>1014</c:v>
                </c:pt>
                <c:pt idx="6">
                  <c:v>2016</c:v>
                </c:pt>
                <c:pt idx="8">
                  <c:v>2018</c:v>
                </c:pt>
              </c:numCache>
            </c:numRef>
          </c:cat>
          <c:val>
            <c:numRef>
              <c:f>Sheet2!$D$12:$D$21</c:f>
              <c:numCache>
                <c:formatCode>General</c:formatCode>
                <c:ptCount val="10"/>
                <c:pt idx="0">
                  <c:v>1.17</c:v>
                </c:pt>
                <c:pt idx="1">
                  <c:v>1.46</c:v>
                </c:pt>
                <c:pt idx="2">
                  <c:v>1.68</c:v>
                </c:pt>
                <c:pt idx="3">
                  <c:v>1.82</c:v>
                </c:pt>
                <c:pt idx="4">
                  <c:v>1.74</c:v>
                </c:pt>
                <c:pt idx="5">
                  <c:v>1.6</c:v>
                </c:pt>
                <c:pt idx="6">
                  <c:v>1.4</c:v>
                </c:pt>
                <c:pt idx="7">
                  <c:v>1.21</c:v>
                </c:pt>
                <c:pt idx="8">
                  <c:v>1.01</c:v>
                </c:pt>
                <c:pt idx="9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78-9E40-94F9-41CE16873683}"/>
            </c:ext>
          </c:extLst>
        </c:ser>
        <c:ser>
          <c:idx val="2"/>
          <c:order val="2"/>
          <c:tx>
            <c:strRef>
              <c:f>Sheet2!$E$11</c:f>
              <c:strCache>
                <c:ptCount val="1"/>
                <c:pt idx="0">
                  <c:v>40GE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Sheet2!$B$12:$B$21</c:f>
              <c:numCache>
                <c:formatCode>General</c:formatCode>
                <c:ptCount val="10"/>
                <c:pt idx="0">
                  <c:v>2010</c:v>
                </c:pt>
                <c:pt idx="2">
                  <c:v>2012</c:v>
                </c:pt>
                <c:pt idx="4">
                  <c:v>1014</c:v>
                </c:pt>
                <c:pt idx="6">
                  <c:v>2016</c:v>
                </c:pt>
                <c:pt idx="8">
                  <c:v>2018</c:v>
                </c:pt>
              </c:numCache>
            </c:numRef>
          </c:cat>
          <c:val>
            <c:numRef>
              <c:f>Sheet2!$E$12:$E$21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0.06</c:v>
                </c:pt>
                <c:pt idx="3">
                  <c:v>0.14000000000000001</c:v>
                </c:pt>
                <c:pt idx="4">
                  <c:v>0.38</c:v>
                </c:pt>
                <c:pt idx="5">
                  <c:v>0.89</c:v>
                </c:pt>
                <c:pt idx="6">
                  <c:v>1.06</c:v>
                </c:pt>
                <c:pt idx="7">
                  <c:v>0.95</c:v>
                </c:pt>
                <c:pt idx="8">
                  <c:v>0.79</c:v>
                </c:pt>
                <c:pt idx="9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78-9E40-94F9-41CE16873683}"/>
            </c:ext>
          </c:extLst>
        </c:ser>
        <c:ser>
          <c:idx val="3"/>
          <c:order val="3"/>
          <c:tx>
            <c:strRef>
              <c:f>Sheet2!$F$11</c:f>
              <c:strCache>
                <c:ptCount val="1"/>
                <c:pt idx="0">
                  <c:v>100GE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Sheet2!$B$12:$B$21</c:f>
              <c:numCache>
                <c:formatCode>General</c:formatCode>
                <c:ptCount val="10"/>
                <c:pt idx="0">
                  <c:v>2010</c:v>
                </c:pt>
                <c:pt idx="2">
                  <c:v>2012</c:v>
                </c:pt>
                <c:pt idx="4">
                  <c:v>1014</c:v>
                </c:pt>
                <c:pt idx="6">
                  <c:v>2016</c:v>
                </c:pt>
                <c:pt idx="8">
                  <c:v>2018</c:v>
                </c:pt>
              </c:numCache>
            </c:numRef>
          </c:cat>
          <c:val>
            <c:numRef>
              <c:f>Sheet2!$F$12:$F$21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0.15</c:v>
                </c:pt>
                <c:pt idx="6">
                  <c:v>0.49</c:v>
                </c:pt>
                <c:pt idx="7">
                  <c:v>1.02</c:v>
                </c:pt>
                <c:pt idx="8">
                  <c:v>1.59</c:v>
                </c:pt>
                <c:pt idx="9">
                  <c:v>2.09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78-9E40-94F9-41CE168736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965680"/>
        <c:axId val="215765840"/>
      </c:areaChart>
      <c:catAx>
        <c:axId val="215965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5765840"/>
        <c:crosses val="autoZero"/>
        <c:auto val="1"/>
        <c:lblAlgn val="ctr"/>
        <c:lblOffset val="100"/>
        <c:noMultiLvlLbl val="0"/>
      </c:catAx>
      <c:valAx>
        <c:axId val="215765840"/>
        <c:scaling>
          <c:orientation val="minMax"/>
          <c:max val="3.5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59656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 b="1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44067232575053"/>
          <c:y val="6.8018002729376692E-2"/>
          <c:w val="0.68910337544584155"/>
          <c:h val="0.66980355679250858"/>
        </c:manualLayout>
      </c:layout>
      <c:scatterChart>
        <c:scatterStyle val="lineMarker"/>
        <c:varyColors val="0"/>
        <c:ser>
          <c:idx val="0"/>
          <c:order val="0"/>
          <c:tx>
            <c:strRef>
              <c:f>'motivation-iperf bw'!$E$27</c:f>
              <c:strCache>
                <c:ptCount val="1"/>
                <c:pt idx="0">
                  <c:v>PCIe Contribution</c:v>
                </c:pt>
              </c:strCache>
            </c:strRef>
          </c:tx>
          <c:spPr>
            <a:ln w="50800" cap="rnd">
              <a:solidFill>
                <a:schemeClr val="tx2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'motivation-iperf bw'!$D$28:$D$31</c:f>
              <c:numCache>
                <c:formatCode>General</c:formatCode>
                <c:ptCount val="4"/>
                <c:pt idx="0">
                  <c:v>60</c:v>
                </c:pt>
                <c:pt idx="1">
                  <c:v>120</c:v>
                </c:pt>
                <c:pt idx="2">
                  <c:v>260</c:v>
                </c:pt>
                <c:pt idx="3">
                  <c:v>1500</c:v>
                </c:pt>
              </c:numCache>
            </c:numRef>
          </c:xVal>
          <c:yVal>
            <c:numRef>
              <c:f>'motivation-iperf bw'!$E$28:$E$31</c:f>
              <c:numCache>
                <c:formatCode>General</c:formatCode>
                <c:ptCount val="4"/>
                <c:pt idx="0">
                  <c:v>0.91428571428571437</c:v>
                </c:pt>
                <c:pt idx="1">
                  <c:v>1.0285714285714287</c:v>
                </c:pt>
                <c:pt idx="2">
                  <c:v>1.0514285714285714</c:v>
                </c:pt>
                <c:pt idx="3">
                  <c:v>2.0571428571428574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A4B-284C-848D-D85086B5420F}"/>
            </c:ext>
          </c:extLst>
        </c:ser>
        <c:ser>
          <c:idx val="1"/>
          <c:order val="1"/>
          <c:tx>
            <c:strRef>
              <c:f>'motivation-iperf bw'!$F$27</c:f>
              <c:strCache>
                <c:ptCount val="1"/>
                <c:pt idx="0">
                  <c:v>NIC</c:v>
                </c:pt>
              </c:strCache>
            </c:strRef>
          </c:tx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'motivation-iperf bw'!$D$28:$D$31</c:f>
              <c:numCache>
                <c:formatCode>General</c:formatCode>
                <c:ptCount val="4"/>
                <c:pt idx="0">
                  <c:v>60</c:v>
                </c:pt>
                <c:pt idx="1">
                  <c:v>120</c:v>
                </c:pt>
                <c:pt idx="2">
                  <c:v>260</c:v>
                </c:pt>
                <c:pt idx="3">
                  <c:v>1500</c:v>
                </c:pt>
              </c:numCache>
            </c:numRef>
          </c:xVal>
          <c:yVal>
            <c:numRef>
              <c:f>'motivation-iperf bw'!$F$28:$F$31</c:f>
              <c:numCache>
                <c:formatCode>General</c:formatCode>
                <c:ptCount val="4"/>
                <c:pt idx="0">
                  <c:v>1</c:v>
                </c:pt>
                <c:pt idx="1">
                  <c:v>1.1428571428571428</c:v>
                </c:pt>
                <c:pt idx="2">
                  <c:v>1.2</c:v>
                </c:pt>
                <c:pt idx="3">
                  <c:v>2.6285714285714286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A4B-284C-848D-D85086B542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0797528"/>
        <c:axId val="540797856"/>
      </c:scatterChart>
      <c:valAx>
        <c:axId val="540797528"/>
        <c:scaling>
          <c:orientation val="minMax"/>
          <c:max val="15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Packet Size (Bytes)</a:t>
                </a:r>
              </a:p>
            </c:rich>
          </c:tx>
          <c:layout>
            <c:manualLayout>
              <c:xMode val="edge"/>
              <c:yMode val="edge"/>
              <c:x val="0.37358335644891194"/>
              <c:y val="0.840384223113942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0797856"/>
        <c:crosses val="autoZero"/>
        <c:crossBetween val="midCat"/>
      </c:valAx>
      <c:valAx>
        <c:axId val="5407978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Latency Normalized to 64B Packet</a:t>
                </a:r>
              </a:p>
            </c:rich>
          </c:tx>
          <c:layout>
            <c:manualLayout>
              <c:xMode val="edge"/>
              <c:yMode val="edge"/>
              <c:x val="1.9153495315881439E-2"/>
              <c:y val="5.837646781287941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0797528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25064115682270499"/>
          <c:y val="3.8410213689158201E-2"/>
          <c:w val="0.64472731734634137"/>
          <c:h val="0.1011307657746513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'facebook traces'!$C$33</c:f>
              <c:strCache>
                <c:ptCount val="1"/>
                <c:pt idx="0">
                  <c:v>database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'facebook traces'!$D$32:$T$32</c:f>
              <c:numCache>
                <c:formatCode>General</c:formatCode>
                <c:ptCount val="17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  <c:pt idx="13">
                  <c:v>1300</c:v>
                </c:pt>
                <c:pt idx="14">
                  <c:v>1400</c:v>
                </c:pt>
                <c:pt idx="15">
                  <c:v>1500</c:v>
                </c:pt>
                <c:pt idx="16">
                  <c:v>1600</c:v>
                </c:pt>
              </c:numCache>
            </c:numRef>
          </c:xVal>
          <c:yVal>
            <c:numRef>
              <c:f>'facebook traces'!$D$33:$T$33</c:f>
              <c:numCache>
                <c:formatCode>General</c:formatCode>
                <c:ptCount val="17"/>
                <c:pt idx="0">
                  <c:v>0</c:v>
                </c:pt>
                <c:pt idx="1">
                  <c:v>0.27066272161632599</c:v>
                </c:pt>
                <c:pt idx="2">
                  <c:v>0.38301078122926302</c:v>
                </c:pt>
                <c:pt idx="3">
                  <c:v>0.43293544534049472</c:v>
                </c:pt>
                <c:pt idx="4">
                  <c:v>0.50877097109131642</c:v>
                </c:pt>
                <c:pt idx="5">
                  <c:v>0.56027261442857923</c:v>
                </c:pt>
                <c:pt idx="6">
                  <c:v>0.64046435012061553</c:v>
                </c:pt>
                <c:pt idx="7">
                  <c:v>0.68988937724934229</c:v>
                </c:pt>
                <c:pt idx="8">
                  <c:v>0.73573887722201836</c:v>
                </c:pt>
                <c:pt idx="9">
                  <c:v>0.76303154739134849</c:v>
                </c:pt>
                <c:pt idx="10">
                  <c:v>0.79962995635983225</c:v>
                </c:pt>
                <c:pt idx="11">
                  <c:v>0.81835072954806265</c:v>
                </c:pt>
                <c:pt idx="12">
                  <c:v>0.83774288993153401</c:v>
                </c:pt>
                <c:pt idx="13">
                  <c:v>0.85048363298540886</c:v>
                </c:pt>
                <c:pt idx="14">
                  <c:v>0.86519950348574848</c:v>
                </c:pt>
                <c:pt idx="15">
                  <c:v>0.87592608495390045</c:v>
                </c:pt>
                <c:pt idx="16">
                  <c:v>0.99999999999999944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5FA-4074-B1A3-C3DF7DB67B03}"/>
            </c:ext>
          </c:extLst>
        </c:ser>
        <c:ser>
          <c:idx val="1"/>
          <c:order val="1"/>
          <c:tx>
            <c:strRef>
              <c:f>'facebook traces'!$C$34</c:f>
              <c:strCache>
                <c:ptCount val="1"/>
                <c:pt idx="0">
                  <c:v>webserver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'facebook traces'!$D$32:$T$32</c:f>
              <c:numCache>
                <c:formatCode>General</c:formatCode>
                <c:ptCount val="17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  <c:pt idx="13">
                  <c:v>1300</c:v>
                </c:pt>
                <c:pt idx="14">
                  <c:v>1400</c:v>
                </c:pt>
                <c:pt idx="15">
                  <c:v>1500</c:v>
                </c:pt>
                <c:pt idx="16">
                  <c:v>1600</c:v>
                </c:pt>
              </c:numCache>
            </c:numRef>
          </c:xVal>
          <c:yVal>
            <c:numRef>
              <c:f>'facebook traces'!$D$34:$T$34</c:f>
              <c:numCache>
                <c:formatCode>General</c:formatCode>
                <c:ptCount val="17"/>
                <c:pt idx="0">
                  <c:v>0</c:v>
                </c:pt>
                <c:pt idx="1">
                  <c:v>0.404616374457134</c:v>
                </c:pt>
                <c:pt idx="2">
                  <c:v>0.68135756795882307</c:v>
                </c:pt>
                <c:pt idx="3">
                  <c:v>0.88258002251890011</c:v>
                </c:pt>
                <c:pt idx="4">
                  <c:v>0.92705484960591966</c:v>
                </c:pt>
                <c:pt idx="5">
                  <c:v>0.94137043590156066</c:v>
                </c:pt>
                <c:pt idx="6">
                  <c:v>0.94917162618626394</c:v>
                </c:pt>
                <c:pt idx="7">
                  <c:v>0.95592729612353267</c:v>
                </c:pt>
                <c:pt idx="8">
                  <c:v>0.95930513109216708</c:v>
                </c:pt>
                <c:pt idx="9">
                  <c:v>0.96147659642914629</c:v>
                </c:pt>
                <c:pt idx="10">
                  <c:v>0.96525655460833237</c:v>
                </c:pt>
                <c:pt idx="11">
                  <c:v>0.96742801994531158</c:v>
                </c:pt>
                <c:pt idx="12">
                  <c:v>0.96919736207173912</c:v>
                </c:pt>
                <c:pt idx="13">
                  <c:v>0.97257519704037354</c:v>
                </c:pt>
                <c:pt idx="14">
                  <c:v>0.97402284059835975</c:v>
                </c:pt>
                <c:pt idx="15">
                  <c:v>0.97530963487212519</c:v>
                </c:pt>
                <c:pt idx="16">
                  <c:v>1.0000000000000004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5FA-4074-B1A3-C3DF7DB67B03}"/>
            </c:ext>
          </c:extLst>
        </c:ser>
        <c:ser>
          <c:idx val="2"/>
          <c:order val="2"/>
          <c:tx>
            <c:strRef>
              <c:f>'facebook traces'!$C$35</c:f>
              <c:strCache>
                <c:ptCount val="1"/>
                <c:pt idx="0">
                  <c:v>hadoop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'facebook traces'!$D$32:$T$32</c:f>
              <c:numCache>
                <c:formatCode>General</c:formatCode>
                <c:ptCount val="17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  <c:pt idx="13">
                  <c:v>1300</c:v>
                </c:pt>
                <c:pt idx="14">
                  <c:v>1400</c:v>
                </c:pt>
                <c:pt idx="15">
                  <c:v>1500</c:v>
                </c:pt>
                <c:pt idx="16">
                  <c:v>1600</c:v>
                </c:pt>
              </c:numCache>
            </c:numRef>
          </c:xVal>
          <c:yVal>
            <c:numRef>
              <c:f>'facebook traces'!$D$35:$T$35</c:f>
              <c:numCache>
                <c:formatCode>General</c:formatCode>
                <c:ptCount val="17"/>
                <c:pt idx="0">
                  <c:v>0</c:v>
                </c:pt>
                <c:pt idx="1">
                  <c:v>0.398524588103706</c:v>
                </c:pt>
                <c:pt idx="2">
                  <c:v>0.41515124857045899</c:v>
                </c:pt>
                <c:pt idx="3">
                  <c:v>0.41779040102549914</c:v>
                </c:pt>
                <c:pt idx="4">
                  <c:v>0.42724108029307151</c:v>
                </c:pt>
                <c:pt idx="5">
                  <c:v>0.43645297910042596</c:v>
                </c:pt>
                <c:pt idx="6">
                  <c:v>0.43830038581895409</c:v>
                </c:pt>
                <c:pt idx="7">
                  <c:v>0.43984617511404905</c:v>
                </c:pt>
                <c:pt idx="8">
                  <c:v>0.44199519925601033</c:v>
                </c:pt>
                <c:pt idx="9">
                  <c:v>0.44509934523884326</c:v>
                </c:pt>
                <c:pt idx="10">
                  <c:v>0.44690904977944224</c:v>
                </c:pt>
                <c:pt idx="11">
                  <c:v>0.44866848474946902</c:v>
                </c:pt>
                <c:pt idx="12">
                  <c:v>0.45071696975028591</c:v>
                </c:pt>
                <c:pt idx="13">
                  <c:v>0.45321788088625253</c:v>
                </c:pt>
                <c:pt idx="14">
                  <c:v>0.47440650488243202</c:v>
                </c:pt>
                <c:pt idx="15">
                  <c:v>0.47570094632466603</c:v>
                </c:pt>
                <c:pt idx="16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5FA-4074-B1A3-C3DF7DB67B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5227792"/>
        <c:axId val="615229432"/>
      </c:scatterChart>
      <c:valAx>
        <c:axId val="615227792"/>
        <c:scaling>
          <c:orientation val="minMax"/>
          <c:max val="16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Packet Size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15229432"/>
        <c:crosses val="autoZero"/>
        <c:crossBetween val="midCat"/>
        <c:majorUnit val="400"/>
      </c:valAx>
      <c:valAx>
        <c:axId val="6152294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CDF</a:t>
                </a:r>
              </a:p>
            </c:rich>
          </c:tx>
          <c:layout>
            <c:manualLayout>
              <c:xMode val="edge"/>
              <c:yMode val="edge"/>
              <c:x val="4.0557677648216758E-2"/>
              <c:y val="0.415064404078203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152277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1658787723961321E-2"/>
          <c:y val="4.0829461993417325E-2"/>
          <c:w val="0.89999980026275439"/>
          <c:h val="9.67299833081712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4"/>
          <c:order val="12"/>
          <c:tx>
            <c:strRef>
              <c:f>breakdown!$AP$22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5"/>
            </a:solidFill>
            <a:ln w="25400"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 w="2540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77-4435-808D-1BCAD229D683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 w="2540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77-4435-808D-1BCAD229D683}"/>
              </c:ext>
            </c:extLst>
          </c:dPt>
          <c:dPt>
            <c:idx val="2"/>
            <c:invertIfNegative val="0"/>
            <c:bubble3D val="0"/>
            <c:spPr>
              <a:solidFill>
                <a:srgbClr val="5B9BD5">
                  <a:lumMod val="40000"/>
                  <a:lumOff val="60000"/>
                </a:srgbClr>
              </a:solidFill>
              <a:ln w="2540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77-4435-808D-1BCAD229D683}"/>
              </c:ext>
            </c:extLst>
          </c:dPt>
          <c:dPt>
            <c:idx val="4"/>
            <c:invertIfNegative val="0"/>
            <c:bubble3D val="0"/>
            <c:spPr>
              <a:solidFill>
                <a:srgbClr val="ED7D31"/>
              </a:solidFill>
              <a:ln w="2540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377-4435-808D-1BCAD229D683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 w="2540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377-4435-808D-1BCAD229D683}"/>
              </c:ext>
            </c:extLst>
          </c:dPt>
          <c:dPt>
            <c:idx val="6"/>
            <c:invertIfNegative val="0"/>
            <c:bubble3D val="0"/>
            <c:spPr>
              <a:solidFill>
                <a:srgbClr val="5B9BD5">
                  <a:lumMod val="40000"/>
                  <a:lumOff val="60000"/>
                </a:srgbClr>
              </a:solidFill>
              <a:ln w="2540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377-4435-808D-1BCAD229D683}"/>
              </c:ext>
            </c:extLst>
          </c:dPt>
          <c:dPt>
            <c:idx val="8"/>
            <c:invertIfNegative val="0"/>
            <c:bubble3D val="0"/>
            <c:spPr>
              <a:solidFill>
                <a:srgbClr val="ED7D31"/>
              </a:solidFill>
              <a:ln w="2540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377-4435-808D-1BCAD229D683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 w="2540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377-4435-808D-1BCAD229D683}"/>
              </c:ext>
            </c:extLst>
          </c:dPt>
          <c:dPt>
            <c:idx val="10"/>
            <c:invertIfNegative val="0"/>
            <c:bubble3D val="0"/>
            <c:spPr>
              <a:solidFill>
                <a:srgbClr val="5B9BD5">
                  <a:lumMod val="40000"/>
                  <a:lumOff val="60000"/>
                </a:srgbClr>
              </a:solidFill>
              <a:ln w="2540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377-4435-808D-1BCAD229D683}"/>
              </c:ext>
            </c:extLst>
          </c:dPt>
          <c:cat>
            <c:multiLvlStrRef>
              <c:f>breakdown!$AB$23:$AC$38</c:f>
              <c:multiLvlStrCache>
                <c:ptCount val="12"/>
                <c:lvl>
                  <c:pt idx="0">
                    <c:v>ND Base</c:v>
                  </c:pt>
                  <c:pt idx="1">
                    <c:v>ND RowC</c:v>
                  </c:pt>
                  <c:pt idx="2">
                    <c:v>Intg NIC</c:v>
                  </c:pt>
                  <c:pt idx="3">
                    <c:v>PCIe NIC</c:v>
                  </c:pt>
                  <c:pt idx="4">
                    <c:v>ND Base</c:v>
                  </c:pt>
                  <c:pt idx="5">
                    <c:v>ND RowC</c:v>
                  </c:pt>
                  <c:pt idx="6">
                    <c:v>Intg NIC</c:v>
                  </c:pt>
                  <c:pt idx="7">
                    <c:v>PCIe NIC</c:v>
                  </c:pt>
                  <c:pt idx="8">
                    <c:v>ND Base</c:v>
                  </c:pt>
                  <c:pt idx="9">
                    <c:v>ND RowC</c:v>
                  </c:pt>
                  <c:pt idx="10">
                    <c:v>Intg NIC</c:v>
                  </c:pt>
                  <c:pt idx="11">
                    <c:v>PCIe NIC</c:v>
                  </c:pt>
                </c:lvl>
                <c:lvl>
                  <c:pt idx="0">
                    <c:v>64 Bytes</c:v>
                  </c:pt>
                  <c:pt idx="4">
                    <c:v>512 Bytes</c:v>
                  </c:pt>
                  <c:pt idx="8">
                    <c:v>2048 Bytes</c:v>
                  </c:pt>
                </c:lvl>
              </c:multiLvlStrCache>
            </c:multiLvlStrRef>
          </c:cat>
          <c:val>
            <c:numRef>
              <c:f>breakdown!$AP$23:$AP$38</c:f>
              <c:numCache>
                <c:formatCode>General</c:formatCode>
                <c:ptCount val="12"/>
                <c:pt idx="0">
                  <c:v>0.59359941674799055</c:v>
                </c:pt>
                <c:pt idx="1">
                  <c:v>0.53877714533075638</c:v>
                </c:pt>
                <c:pt idx="2">
                  <c:v>0.61671495456633929</c:v>
                </c:pt>
                <c:pt idx="3">
                  <c:v>1</c:v>
                </c:pt>
                <c:pt idx="4">
                  <c:v>0.76762571624941611</c:v>
                </c:pt>
                <c:pt idx="5">
                  <c:v>0.65291189325273125</c:v>
                </c:pt>
                <c:pt idx="6">
                  <c:v>0.90292993001735322</c:v>
                </c:pt>
                <c:pt idx="7">
                  <c:v>1.3142194257853588</c:v>
                </c:pt>
                <c:pt idx="8">
                  <c:v>1.079956028266458</c:v>
                </c:pt>
                <c:pt idx="9">
                  <c:v>0.89393053377431642</c:v>
                </c:pt>
                <c:pt idx="10">
                  <c:v>1.3023493360572012</c:v>
                </c:pt>
                <c:pt idx="11">
                  <c:v>1.8130783630971592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377-4435-808D-1BCAD229D6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60497840"/>
        <c:axId val="560499808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breakdown!$AD$22</c15:sqref>
                        </c15:formulaRef>
                      </c:ext>
                    </c:extLst>
                    <c:strCache>
                      <c:ptCount val="1"/>
                      <c:pt idx="0">
                        <c:v>wire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breakdown!$AB$23:$AC$38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ND Base</c:v>
                        </c:pt>
                        <c:pt idx="1">
                          <c:v>ND RowC</c:v>
                        </c:pt>
                        <c:pt idx="2">
                          <c:v>Intg NIC</c:v>
                        </c:pt>
                        <c:pt idx="3">
                          <c:v>PCIe NIC</c:v>
                        </c:pt>
                        <c:pt idx="4">
                          <c:v>ND Base</c:v>
                        </c:pt>
                        <c:pt idx="5">
                          <c:v>ND RowC</c:v>
                        </c:pt>
                        <c:pt idx="6">
                          <c:v>Intg NIC</c:v>
                        </c:pt>
                        <c:pt idx="7">
                          <c:v>PCIe NIC</c:v>
                        </c:pt>
                        <c:pt idx="8">
                          <c:v>ND Base</c:v>
                        </c:pt>
                        <c:pt idx="9">
                          <c:v>ND RowC</c:v>
                        </c:pt>
                        <c:pt idx="10">
                          <c:v>Intg NIC</c:v>
                        </c:pt>
                        <c:pt idx="11">
                          <c:v>PCIe NIC</c:v>
                        </c:pt>
                      </c:lvl>
                      <c:lvl>
                        <c:pt idx="0">
                          <c:v>64 Bytes</c:v>
                        </c:pt>
                        <c:pt idx="4">
                          <c:v>512 Bytes</c:v>
                        </c:pt>
                        <c:pt idx="8">
                          <c:v>2048 Bytes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breakdown!$AD$23:$AD$38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0.112001</c:v>
                      </c:pt>
                      <c:pt idx="1">
                        <c:v>0.112001</c:v>
                      </c:pt>
                      <c:pt idx="2">
                        <c:v>0.112001</c:v>
                      </c:pt>
                      <c:pt idx="3">
                        <c:v>0.112001</c:v>
                      </c:pt>
                      <c:pt idx="4">
                        <c:v>0.20000100000000001</c:v>
                      </c:pt>
                      <c:pt idx="5">
                        <c:v>0.20000100000000001</c:v>
                      </c:pt>
                      <c:pt idx="6">
                        <c:v>0.20000100000000001</c:v>
                      </c:pt>
                      <c:pt idx="7">
                        <c:v>0.20000100000000001</c:v>
                      </c:pt>
                      <c:pt idx="8">
                        <c:v>0.50000100000000003</c:v>
                      </c:pt>
                      <c:pt idx="9">
                        <c:v>0.50000100000000003</c:v>
                      </c:pt>
                      <c:pt idx="10">
                        <c:v>0.50000100000000003</c:v>
                      </c:pt>
                      <c:pt idx="11">
                        <c:v>0.50000100000000003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3-2377-4435-808D-1BCAD229D683}"/>
                  </c:ext>
                </c:extLst>
              </c15:ser>
            </c15:filteredBarSeries>
            <c15:filteredBar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breakdown!$AE$22</c15:sqref>
                        </c15:formulaRef>
                      </c:ext>
                    </c:extLst>
                    <c:strCache>
                      <c:ptCount val="1"/>
                      <c:pt idx="0">
                        <c:v>DMA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breakdown!$AB$23:$AC$38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ND Base</c:v>
                        </c:pt>
                        <c:pt idx="1">
                          <c:v>ND RowC</c:v>
                        </c:pt>
                        <c:pt idx="2">
                          <c:v>Intg NIC</c:v>
                        </c:pt>
                        <c:pt idx="3">
                          <c:v>PCIe NIC</c:v>
                        </c:pt>
                        <c:pt idx="4">
                          <c:v>ND Base</c:v>
                        </c:pt>
                        <c:pt idx="5">
                          <c:v>ND RowC</c:v>
                        </c:pt>
                        <c:pt idx="6">
                          <c:v>Intg NIC</c:v>
                        </c:pt>
                        <c:pt idx="7">
                          <c:v>PCIe NIC</c:v>
                        </c:pt>
                        <c:pt idx="8">
                          <c:v>ND Base</c:v>
                        </c:pt>
                        <c:pt idx="9">
                          <c:v>ND RowC</c:v>
                        </c:pt>
                        <c:pt idx="10">
                          <c:v>Intg NIC</c:v>
                        </c:pt>
                        <c:pt idx="11">
                          <c:v>PCIe NIC</c:v>
                        </c:pt>
                      </c:lvl>
                      <c:lvl>
                        <c:pt idx="0">
                          <c:v>64 Bytes</c:v>
                        </c:pt>
                        <c:pt idx="4">
                          <c:v>512 Bytes</c:v>
                        </c:pt>
                        <c:pt idx="8">
                          <c:v>2048 Bytes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breakdown!$AE$23:$AE$38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0.36009900000000006</c:v>
                      </c:pt>
                      <c:pt idx="1">
                        <c:v>0.36009900000000006</c:v>
                      </c:pt>
                      <c:pt idx="2">
                        <c:v>0.35949900000000001</c:v>
                      </c:pt>
                      <c:pt idx="3">
                        <c:v>0.86700700000000008</c:v>
                      </c:pt>
                      <c:pt idx="4">
                        <c:v>0.39459899999999998</c:v>
                      </c:pt>
                      <c:pt idx="5">
                        <c:v>0.39459899999999998</c:v>
                      </c:pt>
                      <c:pt idx="6">
                        <c:v>0.39479900000000001</c:v>
                      </c:pt>
                      <c:pt idx="7">
                        <c:v>0.96130699999999991</c:v>
                      </c:pt>
                      <c:pt idx="8">
                        <c:v>0.51679900000000001</c:v>
                      </c:pt>
                      <c:pt idx="9">
                        <c:v>0.51679900000000001</c:v>
                      </c:pt>
                      <c:pt idx="10">
                        <c:v>0.51679900000000001</c:v>
                      </c:pt>
                      <c:pt idx="11">
                        <c:v>1.2928069999999998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2377-4435-808D-1BCAD229D683}"/>
                  </c:ext>
                </c:extLst>
              </c15:ser>
            </c15:filteredBarSeries>
            <c15:filteredBarSeries>
              <c15:ser>
                <c:idx val="6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breakdown!$AF$22</c15:sqref>
                        </c15:formulaRef>
                      </c:ext>
                    </c:extLst>
                    <c:strCache>
                      <c:ptCount val="1"/>
                      <c:pt idx="0">
                        <c:v>I/O reg acc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breakdown!$AB$23:$AC$38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ND Base</c:v>
                        </c:pt>
                        <c:pt idx="1">
                          <c:v>ND RowC</c:v>
                        </c:pt>
                        <c:pt idx="2">
                          <c:v>Intg NIC</c:v>
                        </c:pt>
                        <c:pt idx="3">
                          <c:v>PCIe NIC</c:v>
                        </c:pt>
                        <c:pt idx="4">
                          <c:v>ND Base</c:v>
                        </c:pt>
                        <c:pt idx="5">
                          <c:v>ND RowC</c:v>
                        </c:pt>
                        <c:pt idx="6">
                          <c:v>Intg NIC</c:v>
                        </c:pt>
                        <c:pt idx="7">
                          <c:v>PCIe NIC</c:v>
                        </c:pt>
                        <c:pt idx="8">
                          <c:v>ND Base</c:v>
                        </c:pt>
                        <c:pt idx="9">
                          <c:v>ND RowC</c:v>
                        </c:pt>
                        <c:pt idx="10">
                          <c:v>Intg NIC</c:v>
                        </c:pt>
                        <c:pt idx="11">
                          <c:v>PCIe NIC</c:v>
                        </c:pt>
                      </c:lvl>
                      <c:lvl>
                        <c:pt idx="0">
                          <c:v>64 Bytes</c:v>
                        </c:pt>
                        <c:pt idx="4">
                          <c:v>512 Bytes</c:v>
                        </c:pt>
                        <c:pt idx="8">
                          <c:v>2048 Bytes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breakdown!$AF$23:$AF$38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0.48510000000000009</c:v>
                      </c:pt>
                      <c:pt idx="1">
                        <c:v>0.48510000000000009</c:v>
                      </c:pt>
                      <c:pt idx="2">
                        <c:v>0.45140000000000002</c:v>
                      </c:pt>
                      <c:pt idx="3">
                        <c:v>0.75140000000000007</c:v>
                      </c:pt>
                      <c:pt idx="4">
                        <c:v>0.54830000000000001</c:v>
                      </c:pt>
                      <c:pt idx="5">
                        <c:v>0.54830000000000001</c:v>
                      </c:pt>
                      <c:pt idx="6">
                        <c:v>0.45179999999999998</c:v>
                      </c:pt>
                      <c:pt idx="7">
                        <c:v>0.75180000000000002</c:v>
                      </c:pt>
                      <c:pt idx="8">
                        <c:v>0.48459999999999998</c:v>
                      </c:pt>
                      <c:pt idx="9">
                        <c:v>0.48459999999999998</c:v>
                      </c:pt>
                      <c:pt idx="10">
                        <c:v>0.4516</c:v>
                      </c:pt>
                      <c:pt idx="11">
                        <c:v>0.75160000000000005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2377-4435-808D-1BCAD229D683}"/>
                  </c:ext>
                </c:extLst>
              </c15:ser>
            </c15:filteredBarSeries>
            <c15:filteredBarSeries>
              <c15:ser>
                <c:idx val="12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breakdown!$AG$22</c15:sqref>
                        </c15:formulaRef>
                      </c:ext>
                    </c:extLst>
                    <c:strCache>
                      <c:ptCount val="1"/>
                      <c:pt idx="0">
                        <c:v>copy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breakdown!$AB$23:$AC$38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ND Base</c:v>
                        </c:pt>
                        <c:pt idx="1">
                          <c:v>ND RowC</c:v>
                        </c:pt>
                        <c:pt idx="2">
                          <c:v>Intg NIC</c:v>
                        </c:pt>
                        <c:pt idx="3">
                          <c:v>PCIe NIC</c:v>
                        </c:pt>
                        <c:pt idx="4">
                          <c:v>ND Base</c:v>
                        </c:pt>
                        <c:pt idx="5">
                          <c:v>ND RowC</c:v>
                        </c:pt>
                        <c:pt idx="6">
                          <c:v>Intg NIC</c:v>
                        </c:pt>
                        <c:pt idx="7">
                          <c:v>PCIe NIC</c:v>
                        </c:pt>
                        <c:pt idx="8">
                          <c:v>ND Base</c:v>
                        </c:pt>
                        <c:pt idx="9">
                          <c:v>ND RowC</c:v>
                        </c:pt>
                        <c:pt idx="10">
                          <c:v>Intg NIC</c:v>
                        </c:pt>
                        <c:pt idx="11">
                          <c:v>PCIe NIC</c:v>
                        </c:pt>
                      </c:lvl>
                      <c:lvl>
                        <c:pt idx="0">
                          <c:v>64 Bytes</c:v>
                        </c:pt>
                        <c:pt idx="4">
                          <c:v>512 Bytes</c:v>
                        </c:pt>
                        <c:pt idx="8">
                          <c:v>2048 Bytes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breakdown!$AG$23:$AG$38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0.15400000000000016</c:v>
                      </c:pt>
                      <c:pt idx="1">
                        <c:v>3.85E-2</c:v>
                      </c:pt>
                      <c:pt idx="2">
                        <c:v>0.37639999999999996</c:v>
                      </c:pt>
                      <c:pt idx="3">
                        <c:v>0.37639999999999996</c:v>
                      </c:pt>
                      <c:pt idx="4">
                        <c:v>0.32223999999999986</c:v>
                      </c:pt>
                      <c:pt idx="5">
                        <c:v>8.0559999999999993E-2</c:v>
                      </c:pt>
                      <c:pt idx="6">
                        <c:v>0.85570000000000002</c:v>
                      </c:pt>
                      <c:pt idx="7">
                        <c:v>0.85570000000000002</c:v>
                      </c:pt>
                      <c:pt idx="8">
                        <c:v>0.5225599999999998</c:v>
                      </c:pt>
                      <c:pt idx="9">
                        <c:v>0.13064000000000001</c:v>
                      </c:pt>
                      <c:pt idx="10">
                        <c:v>1.2753999999999999</c:v>
                      </c:pt>
                      <c:pt idx="11">
                        <c:v>1.2753999999999999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2377-4435-808D-1BCAD229D683}"/>
                  </c:ext>
                </c:extLst>
              </c15:ser>
            </c15:filteredBarSeries>
            <c15:filteredBarSeries>
              <c15:ser>
                <c:idx val="13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breakdown!$AH$22</c15:sqref>
                        </c15:formulaRef>
                      </c:ext>
                    </c:extLst>
                    <c:strCache>
                      <c:ptCount val="1"/>
                      <c:pt idx="0">
                        <c:v>flush/inv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breakdown!$AB$23:$AC$38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ND Base</c:v>
                        </c:pt>
                        <c:pt idx="1">
                          <c:v>ND RowC</c:v>
                        </c:pt>
                        <c:pt idx="2">
                          <c:v>Intg NIC</c:v>
                        </c:pt>
                        <c:pt idx="3">
                          <c:v>PCIe NIC</c:v>
                        </c:pt>
                        <c:pt idx="4">
                          <c:v>ND Base</c:v>
                        </c:pt>
                        <c:pt idx="5">
                          <c:v>ND RowC</c:v>
                        </c:pt>
                        <c:pt idx="6">
                          <c:v>Intg NIC</c:v>
                        </c:pt>
                        <c:pt idx="7">
                          <c:v>PCIe NIC</c:v>
                        </c:pt>
                        <c:pt idx="8">
                          <c:v>ND Base</c:v>
                        </c:pt>
                        <c:pt idx="9">
                          <c:v>ND RowC</c:v>
                        </c:pt>
                        <c:pt idx="10">
                          <c:v>Intg NIC</c:v>
                        </c:pt>
                        <c:pt idx="11">
                          <c:v>PCIe NIC</c:v>
                        </c:pt>
                      </c:lvl>
                      <c:lvl>
                        <c:pt idx="0">
                          <c:v>64 Bytes</c:v>
                        </c:pt>
                        <c:pt idx="4">
                          <c:v>512 Bytes</c:v>
                        </c:pt>
                        <c:pt idx="8">
                          <c:v>2048 Bytes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breakdown!$AH$23:$AH$38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0.1394</c:v>
                      </c:pt>
                      <c:pt idx="1">
                        <c:v>0.1394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0.15210000000000001</c:v>
                      </c:pt>
                      <c:pt idx="5">
                        <c:v>0.15210000000000001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0.25130000000000002</c:v>
                      </c:pt>
                      <c:pt idx="9">
                        <c:v>0.25130000000000002</c:v>
                      </c:pt>
                      <c:pt idx="10">
                        <c:v>0</c:v>
                      </c:pt>
                      <c:pt idx="1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2377-4435-808D-1BCAD229D683}"/>
                  </c:ext>
                </c:extLst>
              </c15:ser>
            </c15:filteredBarSeries>
            <c15:filteredBarSeries>
              <c15:ser>
                <c:idx val="14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breakdown!$AI$22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breakdown!$AB$23:$AC$38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ND Base</c:v>
                        </c:pt>
                        <c:pt idx="1">
                          <c:v>ND RowC</c:v>
                        </c:pt>
                        <c:pt idx="2">
                          <c:v>Intg NIC</c:v>
                        </c:pt>
                        <c:pt idx="3">
                          <c:v>PCIe NIC</c:v>
                        </c:pt>
                        <c:pt idx="4">
                          <c:v>ND Base</c:v>
                        </c:pt>
                        <c:pt idx="5">
                          <c:v>ND RowC</c:v>
                        </c:pt>
                        <c:pt idx="6">
                          <c:v>Intg NIC</c:v>
                        </c:pt>
                        <c:pt idx="7">
                          <c:v>PCIe NIC</c:v>
                        </c:pt>
                        <c:pt idx="8">
                          <c:v>ND Base</c:v>
                        </c:pt>
                        <c:pt idx="9">
                          <c:v>ND RowC</c:v>
                        </c:pt>
                        <c:pt idx="10">
                          <c:v>Intg NIC</c:v>
                        </c:pt>
                        <c:pt idx="11">
                          <c:v>PCIe NIC</c:v>
                        </c:pt>
                      </c:lvl>
                      <c:lvl>
                        <c:pt idx="0">
                          <c:v>64 Bytes</c:v>
                        </c:pt>
                        <c:pt idx="4">
                          <c:v>512 Bytes</c:v>
                        </c:pt>
                        <c:pt idx="8">
                          <c:v>2048 Bytes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breakdown!$AI$23:$AI$38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1.2506000000000004</c:v>
                      </c:pt>
                      <c:pt idx="1">
                        <c:v>1.1351000000000002</c:v>
                      </c:pt>
                      <c:pt idx="2">
                        <c:v>1.2993000000000001</c:v>
                      </c:pt>
                      <c:pt idx="3">
                        <c:v>2.106808</c:v>
                      </c:pt>
                      <c:pt idx="4">
                        <c:v>1.6172399999999998</c:v>
                      </c:pt>
                      <c:pt idx="5">
                        <c:v>1.3755600000000001</c:v>
                      </c:pt>
                      <c:pt idx="6">
                        <c:v>1.9022999999999999</c:v>
                      </c:pt>
                      <c:pt idx="7">
                        <c:v>2.7688079999999999</c:v>
                      </c:pt>
                      <c:pt idx="8">
                        <c:v>2.2752599999999998</c:v>
                      </c:pt>
                      <c:pt idx="9">
                        <c:v>1.88334</c:v>
                      </c:pt>
                      <c:pt idx="10">
                        <c:v>2.7437999999999998</c:v>
                      </c:pt>
                      <c:pt idx="11">
                        <c:v>3.8198079999999996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2377-4435-808D-1BCAD229D683}"/>
                  </c:ext>
                </c:extLst>
              </c15:ser>
            </c15:filteredBarSeries>
            <c15:filteredBarSeries>
              <c15:ser>
                <c:idx val="15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breakdown!$AJ$22</c15:sqref>
                        </c15:formulaRef>
                      </c:ext>
                    </c:extLst>
                    <c:strCache>
                      <c:ptCount val="1"/>
                      <c:pt idx="0">
                        <c:v>normalized to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breakdown!$AB$23:$AC$38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ND Base</c:v>
                        </c:pt>
                        <c:pt idx="1">
                          <c:v>ND RowC</c:v>
                        </c:pt>
                        <c:pt idx="2">
                          <c:v>Intg NIC</c:v>
                        </c:pt>
                        <c:pt idx="3">
                          <c:v>PCIe NIC</c:v>
                        </c:pt>
                        <c:pt idx="4">
                          <c:v>ND Base</c:v>
                        </c:pt>
                        <c:pt idx="5">
                          <c:v>ND RowC</c:v>
                        </c:pt>
                        <c:pt idx="6">
                          <c:v>Intg NIC</c:v>
                        </c:pt>
                        <c:pt idx="7">
                          <c:v>PCIe NIC</c:v>
                        </c:pt>
                        <c:pt idx="8">
                          <c:v>ND Base</c:v>
                        </c:pt>
                        <c:pt idx="9">
                          <c:v>ND RowC</c:v>
                        </c:pt>
                        <c:pt idx="10">
                          <c:v>Intg NIC</c:v>
                        </c:pt>
                        <c:pt idx="11">
                          <c:v>PCIe NIC</c:v>
                        </c:pt>
                      </c:lvl>
                      <c:lvl>
                        <c:pt idx="0">
                          <c:v>64 Bytes</c:v>
                        </c:pt>
                        <c:pt idx="4">
                          <c:v>512 Bytes</c:v>
                        </c:pt>
                        <c:pt idx="8">
                          <c:v>2048 Bytes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breakdown!$AJ$23:$AJ$38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2.106808</c:v>
                      </c:pt>
                      <c:pt idx="1">
                        <c:v>2.106808</c:v>
                      </c:pt>
                      <c:pt idx="2">
                        <c:v>2.106808</c:v>
                      </c:pt>
                      <c:pt idx="3">
                        <c:v>2.106808</c:v>
                      </c:pt>
                      <c:pt idx="4">
                        <c:v>2.106808</c:v>
                      </c:pt>
                      <c:pt idx="5">
                        <c:v>2.106808</c:v>
                      </c:pt>
                      <c:pt idx="6">
                        <c:v>2.106808</c:v>
                      </c:pt>
                      <c:pt idx="7">
                        <c:v>2.106808</c:v>
                      </c:pt>
                      <c:pt idx="8">
                        <c:v>2.106808</c:v>
                      </c:pt>
                      <c:pt idx="9">
                        <c:v>2.106808</c:v>
                      </c:pt>
                      <c:pt idx="10">
                        <c:v>2.106808</c:v>
                      </c:pt>
                      <c:pt idx="11">
                        <c:v>2.106808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2377-4435-808D-1BCAD229D683}"/>
                  </c:ext>
                </c:extLst>
              </c15:ser>
            </c15:filteredBarSeries>
            <c15:filteredBarSeries>
              <c15:ser>
                <c:idx val="16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breakdown!$AK$22</c15:sqref>
                        </c15:formulaRef>
                      </c:ext>
                    </c:extLst>
                    <c:strCache>
                      <c:ptCount val="1"/>
                      <c:pt idx="0">
                        <c:v>wire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breakdown!$AB$23:$AC$38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ND Base</c:v>
                        </c:pt>
                        <c:pt idx="1">
                          <c:v>ND RowC</c:v>
                        </c:pt>
                        <c:pt idx="2">
                          <c:v>Intg NIC</c:v>
                        </c:pt>
                        <c:pt idx="3">
                          <c:v>PCIe NIC</c:v>
                        </c:pt>
                        <c:pt idx="4">
                          <c:v>ND Base</c:v>
                        </c:pt>
                        <c:pt idx="5">
                          <c:v>ND RowC</c:v>
                        </c:pt>
                        <c:pt idx="6">
                          <c:v>Intg NIC</c:v>
                        </c:pt>
                        <c:pt idx="7">
                          <c:v>PCIe NIC</c:v>
                        </c:pt>
                        <c:pt idx="8">
                          <c:v>ND Base</c:v>
                        </c:pt>
                        <c:pt idx="9">
                          <c:v>ND RowC</c:v>
                        </c:pt>
                        <c:pt idx="10">
                          <c:v>Intg NIC</c:v>
                        </c:pt>
                        <c:pt idx="11">
                          <c:v>PCIe NIC</c:v>
                        </c:pt>
                      </c:lvl>
                      <c:lvl>
                        <c:pt idx="0">
                          <c:v>64 Bytes</c:v>
                        </c:pt>
                        <c:pt idx="4">
                          <c:v>512 Bytes</c:v>
                        </c:pt>
                        <c:pt idx="8">
                          <c:v>2048 Bytes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breakdown!$AK$23:$AK$38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5.3161465116897219E-2</c:v>
                      </c:pt>
                      <c:pt idx="1">
                        <c:v>5.3161465116897219E-2</c:v>
                      </c:pt>
                      <c:pt idx="2">
                        <c:v>5.3161465116897219E-2</c:v>
                      </c:pt>
                      <c:pt idx="3">
                        <c:v>5.3161465116897219E-2</c:v>
                      </c:pt>
                      <c:pt idx="4">
                        <c:v>9.4930814768123151E-2</c:v>
                      </c:pt>
                      <c:pt idx="5">
                        <c:v>9.4930814768123151E-2</c:v>
                      </c:pt>
                      <c:pt idx="6">
                        <c:v>9.4930814768123151E-2</c:v>
                      </c:pt>
                      <c:pt idx="7">
                        <c:v>9.4930814768123151E-2</c:v>
                      </c:pt>
                      <c:pt idx="8">
                        <c:v>0.23732632494275702</c:v>
                      </c:pt>
                      <c:pt idx="9">
                        <c:v>0.23732632494275702</c:v>
                      </c:pt>
                      <c:pt idx="10">
                        <c:v>0.23732632494275702</c:v>
                      </c:pt>
                      <c:pt idx="11">
                        <c:v>0.23732632494275702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2377-4435-808D-1BCAD229D683}"/>
                  </c:ext>
                </c:extLst>
              </c15:ser>
            </c15:filteredBarSeries>
            <c15:filteredBarSeries>
              <c15:ser>
                <c:idx val="17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breakdown!$AL$22</c15:sqref>
                        </c15:formulaRef>
                      </c:ext>
                    </c:extLst>
                    <c:strCache>
                      <c:ptCount val="1"/>
                      <c:pt idx="0">
                        <c:v>DMA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breakdown!$AB$23:$AC$38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ND Base</c:v>
                        </c:pt>
                        <c:pt idx="1">
                          <c:v>ND RowC</c:v>
                        </c:pt>
                        <c:pt idx="2">
                          <c:v>Intg NIC</c:v>
                        </c:pt>
                        <c:pt idx="3">
                          <c:v>PCIe NIC</c:v>
                        </c:pt>
                        <c:pt idx="4">
                          <c:v>ND Base</c:v>
                        </c:pt>
                        <c:pt idx="5">
                          <c:v>ND RowC</c:v>
                        </c:pt>
                        <c:pt idx="6">
                          <c:v>Intg NIC</c:v>
                        </c:pt>
                        <c:pt idx="7">
                          <c:v>PCIe NIC</c:v>
                        </c:pt>
                        <c:pt idx="8">
                          <c:v>ND Base</c:v>
                        </c:pt>
                        <c:pt idx="9">
                          <c:v>ND RowC</c:v>
                        </c:pt>
                        <c:pt idx="10">
                          <c:v>Intg NIC</c:v>
                        </c:pt>
                        <c:pt idx="11">
                          <c:v>PCIe NIC</c:v>
                        </c:pt>
                      </c:lvl>
                      <c:lvl>
                        <c:pt idx="0">
                          <c:v>64 Bytes</c:v>
                        </c:pt>
                        <c:pt idx="4">
                          <c:v>512 Bytes</c:v>
                        </c:pt>
                        <c:pt idx="8">
                          <c:v>2048 Bytes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breakdown!$AL$23:$AL$38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0.17092160272791829</c:v>
                      </c:pt>
                      <c:pt idx="1">
                        <c:v>0.17092160272791829</c:v>
                      </c:pt>
                      <c:pt idx="2">
                        <c:v>0.170636811707569</c:v>
                      </c:pt>
                      <c:pt idx="3">
                        <c:v>0.41152634696659596</c:v>
                      </c:pt>
                      <c:pt idx="4">
                        <c:v>0.18729708639800113</c:v>
                      </c:pt>
                      <c:pt idx="5">
                        <c:v>0.18729708639800113</c:v>
                      </c:pt>
                      <c:pt idx="6">
                        <c:v>0.19539201673811801</c:v>
                      </c:pt>
                      <c:pt idx="7">
                        <c:v>0.45628600233148908</c:v>
                      </c:pt>
                      <c:pt idx="8">
                        <c:v>0.24529952420913534</c:v>
                      </c:pt>
                      <c:pt idx="9">
                        <c:v>0.24529952420913534</c:v>
                      </c:pt>
                      <c:pt idx="10">
                        <c:v>0.24529952420913534</c:v>
                      </c:pt>
                      <c:pt idx="11">
                        <c:v>0.61363304107445948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2377-4435-808D-1BCAD229D683}"/>
                  </c:ext>
                </c:extLst>
              </c15:ser>
            </c15:filteredBarSeries>
            <c15:filteredBarSeries>
              <c15:ser>
                <c:idx val="18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breakdown!$AM$22</c15:sqref>
                        </c15:formulaRef>
                      </c:ext>
                    </c:extLst>
                    <c:strCache>
                      <c:ptCount val="1"/>
                      <c:pt idx="0">
                        <c:v>I/O reg acc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breakdown!$AB$23:$AC$38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ND Base</c:v>
                        </c:pt>
                        <c:pt idx="1">
                          <c:v>ND RowC</c:v>
                        </c:pt>
                        <c:pt idx="2">
                          <c:v>Intg NIC</c:v>
                        </c:pt>
                        <c:pt idx="3">
                          <c:v>PCIe NIC</c:v>
                        </c:pt>
                        <c:pt idx="4">
                          <c:v>ND Base</c:v>
                        </c:pt>
                        <c:pt idx="5">
                          <c:v>ND RowC</c:v>
                        </c:pt>
                        <c:pt idx="6">
                          <c:v>Intg NIC</c:v>
                        </c:pt>
                        <c:pt idx="7">
                          <c:v>PCIe NIC</c:v>
                        </c:pt>
                        <c:pt idx="8">
                          <c:v>ND Base</c:v>
                        </c:pt>
                        <c:pt idx="9">
                          <c:v>ND RowC</c:v>
                        </c:pt>
                        <c:pt idx="10">
                          <c:v>Intg NIC</c:v>
                        </c:pt>
                        <c:pt idx="11">
                          <c:v>PCIe NIC</c:v>
                        </c:pt>
                      </c:lvl>
                      <c:lvl>
                        <c:pt idx="0">
                          <c:v>64 Bytes</c:v>
                        </c:pt>
                        <c:pt idx="4">
                          <c:v>512 Bytes</c:v>
                        </c:pt>
                        <c:pt idx="8">
                          <c:v>2048 Bytes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breakdown!$AM$23:$AM$38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0.23025353995238299</c:v>
                      </c:pt>
                      <c:pt idx="1">
                        <c:v>0.23025353995238299</c:v>
                      </c:pt>
                      <c:pt idx="2">
                        <c:v>0.21425777764276574</c:v>
                      </c:pt>
                      <c:pt idx="3">
                        <c:v>0.35665328781739963</c:v>
                      </c:pt>
                      <c:pt idx="4">
                        <c:v>0.26025152742917246</c:v>
                      </c:pt>
                      <c:pt idx="5">
                        <c:v>0.26025152742917246</c:v>
                      </c:pt>
                      <c:pt idx="6">
                        <c:v>0.21444763832299857</c:v>
                      </c:pt>
                      <c:pt idx="7">
                        <c:v>0.35684314849763243</c:v>
                      </c:pt>
                      <c:pt idx="8">
                        <c:v>0.23001621410209186</c:v>
                      </c:pt>
                      <c:pt idx="9">
                        <c:v>0.23001621410209186</c:v>
                      </c:pt>
                      <c:pt idx="10">
                        <c:v>0.21435270798288217</c:v>
                      </c:pt>
                      <c:pt idx="11">
                        <c:v>0.35674821815751606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2377-4435-808D-1BCAD229D683}"/>
                  </c:ext>
                </c:extLst>
              </c15:ser>
            </c15:filteredBarSeries>
            <c15:filteredBarSeries>
              <c15:ser>
                <c:idx val="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breakdown!$AN$22</c15:sqref>
                        </c15:formulaRef>
                      </c:ext>
                    </c:extLst>
                    <c:strCache>
                      <c:ptCount val="1"/>
                      <c:pt idx="0">
                        <c:v>copy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breakdown!$AB$23:$AC$38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ND Base</c:v>
                        </c:pt>
                        <c:pt idx="1">
                          <c:v>ND RowC</c:v>
                        </c:pt>
                        <c:pt idx="2">
                          <c:v>Intg NIC</c:v>
                        </c:pt>
                        <c:pt idx="3">
                          <c:v>PCIe NIC</c:v>
                        </c:pt>
                        <c:pt idx="4">
                          <c:v>ND Base</c:v>
                        </c:pt>
                        <c:pt idx="5">
                          <c:v>ND RowC</c:v>
                        </c:pt>
                        <c:pt idx="6">
                          <c:v>Intg NIC</c:v>
                        </c:pt>
                        <c:pt idx="7">
                          <c:v>PCIe NIC</c:v>
                        </c:pt>
                        <c:pt idx="8">
                          <c:v>ND Base</c:v>
                        </c:pt>
                        <c:pt idx="9">
                          <c:v>ND RowC</c:v>
                        </c:pt>
                        <c:pt idx="10">
                          <c:v>Intg NIC</c:v>
                        </c:pt>
                        <c:pt idx="11">
                          <c:v>PCIe NIC</c:v>
                        </c:pt>
                      </c:lvl>
                      <c:lvl>
                        <c:pt idx="0">
                          <c:v>64 Bytes</c:v>
                        </c:pt>
                        <c:pt idx="4">
                          <c:v>512 Bytes</c:v>
                        </c:pt>
                        <c:pt idx="8">
                          <c:v>2048 Bytes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breakdown!$AN$23:$AN$38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7.3096361889645453E-2</c:v>
                      </c:pt>
                      <c:pt idx="1">
                        <c:v>1.8274090472411346E-2</c:v>
                      </c:pt>
                      <c:pt idx="2">
                        <c:v>0.17865890009910726</c:v>
                      </c:pt>
                      <c:pt idx="3">
                        <c:v>0.17865890009910726</c:v>
                      </c:pt>
                      <c:pt idx="4">
                        <c:v>0.15295176399557997</c:v>
                      </c:pt>
                      <c:pt idx="5">
                        <c:v>3.8237940998895006E-2</c:v>
                      </c:pt>
                      <c:pt idx="6">
                        <c:v>0.40615946018811394</c:v>
                      </c:pt>
                      <c:pt idx="7">
                        <c:v>0.40615946018811394</c:v>
                      </c:pt>
                      <c:pt idx="8">
                        <c:v>0.24803399265618881</c:v>
                      </c:pt>
                      <c:pt idx="9">
                        <c:v>6.2008498164047222E-2</c:v>
                      </c:pt>
                      <c:pt idx="10">
                        <c:v>0.60537077892242663</c:v>
                      </c:pt>
                      <c:pt idx="11">
                        <c:v>0.60537077892242663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2377-4435-808D-1BCAD229D683}"/>
                  </c:ext>
                </c:extLst>
              </c15:ser>
            </c15:filteredBarSeries>
            <c15:filteredBarSeries>
              <c15:ser>
                <c:idx val="3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breakdown!$AO$22</c15:sqref>
                        </c15:formulaRef>
                      </c:ext>
                    </c:extLst>
                    <c:strCache>
                      <c:ptCount val="1"/>
                      <c:pt idx="0">
                        <c:v>flush/inv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breakdown!$AB$23:$AC$38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ND Base</c:v>
                        </c:pt>
                        <c:pt idx="1">
                          <c:v>ND RowC</c:v>
                        </c:pt>
                        <c:pt idx="2">
                          <c:v>Intg NIC</c:v>
                        </c:pt>
                        <c:pt idx="3">
                          <c:v>PCIe NIC</c:v>
                        </c:pt>
                        <c:pt idx="4">
                          <c:v>ND Base</c:v>
                        </c:pt>
                        <c:pt idx="5">
                          <c:v>ND RowC</c:v>
                        </c:pt>
                        <c:pt idx="6">
                          <c:v>Intg NIC</c:v>
                        </c:pt>
                        <c:pt idx="7">
                          <c:v>PCIe NIC</c:v>
                        </c:pt>
                        <c:pt idx="8">
                          <c:v>ND Base</c:v>
                        </c:pt>
                        <c:pt idx="9">
                          <c:v>ND RowC</c:v>
                        </c:pt>
                        <c:pt idx="10">
                          <c:v>Intg NIC</c:v>
                        </c:pt>
                        <c:pt idx="11">
                          <c:v>PCIe NIC</c:v>
                        </c:pt>
                      </c:lvl>
                      <c:lvl>
                        <c:pt idx="0">
                          <c:v>64 Bytes</c:v>
                        </c:pt>
                        <c:pt idx="4">
                          <c:v>512 Bytes</c:v>
                        </c:pt>
                        <c:pt idx="8">
                          <c:v>2048 Bytes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breakdown!$AO$23:$AO$38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6.6166447061146522E-2</c:v>
                      </c:pt>
                      <c:pt idx="1">
                        <c:v>6.6166447061146522E-2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7.2194523658539372E-2</c:v>
                      </c:pt>
                      <c:pt idx="5">
                        <c:v>7.2194523658539372E-2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0.11927997235628497</c:v>
                      </c:pt>
                      <c:pt idx="9">
                        <c:v>0.11927997235628497</c:v>
                      </c:pt>
                      <c:pt idx="10">
                        <c:v>0</c:v>
                      </c:pt>
                      <c:pt idx="1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2377-4435-808D-1BCAD229D683}"/>
                  </c:ext>
                </c:extLst>
              </c15:ser>
            </c15:filteredBarSeries>
          </c:ext>
        </c:extLst>
      </c:barChart>
      <c:catAx>
        <c:axId val="5604978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Packet</a:t>
                </a:r>
                <a:r>
                  <a:rPr lang="en-US" baseline="0"/>
                  <a:t> Size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0499808"/>
        <c:crosses val="autoZero"/>
        <c:auto val="1"/>
        <c:lblAlgn val="ctr"/>
        <c:lblOffset val="100"/>
        <c:noMultiLvlLbl val="0"/>
      </c:catAx>
      <c:valAx>
        <c:axId val="560499808"/>
        <c:scaling>
          <c:orientation val="minMax"/>
          <c:max val="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Network Latency</a:t>
                </a:r>
              </a:p>
            </c:rich>
          </c:tx>
          <c:layout>
            <c:manualLayout>
              <c:xMode val="edge"/>
              <c:yMode val="edge"/>
              <c:x val="1.0962658444672833E-2"/>
              <c:y val="0.116224066586271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04978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4"/>
          <c:order val="12"/>
          <c:tx>
            <c:strRef>
              <c:f>breakdown!$AP$22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5"/>
            </a:solidFill>
            <a:ln w="25400"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 w="2540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77-4435-808D-1BCAD229D683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 w="2540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77-4435-808D-1BCAD229D683}"/>
              </c:ext>
            </c:extLst>
          </c:dPt>
          <c:dPt>
            <c:idx val="2"/>
            <c:invertIfNegative val="0"/>
            <c:bubble3D val="0"/>
            <c:spPr>
              <a:solidFill>
                <a:srgbClr val="5B9BD5">
                  <a:lumMod val="40000"/>
                  <a:lumOff val="60000"/>
                </a:srgbClr>
              </a:solidFill>
              <a:ln w="2540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77-4435-808D-1BCAD229D683}"/>
              </c:ext>
            </c:extLst>
          </c:dPt>
          <c:dPt>
            <c:idx val="4"/>
            <c:invertIfNegative val="0"/>
            <c:bubble3D val="0"/>
            <c:spPr>
              <a:solidFill>
                <a:srgbClr val="ED7D31"/>
              </a:solidFill>
              <a:ln w="2540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377-4435-808D-1BCAD229D683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 w="2540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377-4435-808D-1BCAD229D683}"/>
              </c:ext>
            </c:extLst>
          </c:dPt>
          <c:dPt>
            <c:idx val="6"/>
            <c:invertIfNegative val="0"/>
            <c:bubble3D val="0"/>
            <c:spPr>
              <a:solidFill>
                <a:srgbClr val="5B9BD5">
                  <a:lumMod val="40000"/>
                  <a:lumOff val="60000"/>
                </a:srgbClr>
              </a:solidFill>
              <a:ln w="2540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377-4435-808D-1BCAD229D683}"/>
              </c:ext>
            </c:extLst>
          </c:dPt>
          <c:dPt>
            <c:idx val="8"/>
            <c:invertIfNegative val="0"/>
            <c:bubble3D val="0"/>
            <c:spPr>
              <a:solidFill>
                <a:srgbClr val="ED7D31"/>
              </a:solidFill>
              <a:ln w="2540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377-4435-808D-1BCAD229D683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 w="2540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377-4435-808D-1BCAD229D683}"/>
              </c:ext>
            </c:extLst>
          </c:dPt>
          <c:dPt>
            <c:idx val="10"/>
            <c:invertIfNegative val="0"/>
            <c:bubble3D val="0"/>
            <c:spPr>
              <a:solidFill>
                <a:srgbClr val="5B9BD5">
                  <a:lumMod val="40000"/>
                  <a:lumOff val="60000"/>
                </a:srgbClr>
              </a:solidFill>
              <a:ln w="2540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377-4435-808D-1BCAD229D683}"/>
              </c:ext>
            </c:extLst>
          </c:dPt>
          <c:cat>
            <c:multiLvlStrRef>
              <c:f>breakdown!$AB$23:$AC$38</c:f>
              <c:multiLvlStrCache>
                <c:ptCount val="12"/>
                <c:lvl>
                  <c:pt idx="0">
                    <c:v>ND Base</c:v>
                  </c:pt>
                  <c:pt idx="1">
                    <c:v>ND RowC</c:v>
                  </c:pt>
                  <c:pt idx="2">
                    <c:v>Intg NIC</c:v>
                  </c:pt>
                  <c:pt idx="3">
                    <c:v>PCIe NIC</c:v>
                  </c:pt>
                  <c:pt idx="4">
                    <c:v>ND Base</c:v>
                  </c:pt>
                  <c:pt idx="5">
                    <c:v>ND RowC</c:v>
                  </c:pt>
                  <c:pt idx="6">
                    <c:v>Intg NIC</c:v>
                  </c:pt>
                  <c:pt idx="7">
                    <c:v>PCIe NIC</c:v>
                  </c:pt>
                  <c:pt idx="8">
                    <c:v>ND Base</c:v>
                  </c:pt>
                  <c:pt idx="9">
                    <c:v>ND RowC</c:v>
                  </c:pt>
                  <c:pt idx="10">
                    <c:v>Intg NIC</c:v>
                  </c:pt>
                  <c:pt idx="11">
                    <c:v>PCIe NIC</c:v>
                  </c:pt>
                </c:lvl>
                <c:lvl>
                  <c:pt idx="0">
                    <c:v>64 Bytes</c:v>
                  </c:pt>
                  <c:pt idx="4">
                    <c:v>512 Bytes</c:v>
                  </c:pt>
                  <c:pt idx="8">
                    <c:v>2048 Bytes</c:v>
                  </c:pt>
                </c:lvl>
              </c:multiLvlStrCache>
            </c:multiLvlStrRef>
          </c:cat>
          <c:val>
            <c:numRef>
              <c:f>breakdown!$AP$23:$AP$38</c:f>
              <c:numCache>
                <c:formatCode>General</c:formatCode>
                <c:ptCount val="12"/>
                <c:pt idx="0">
                  <c:v>0.59359941674799055</c:v>
                </c:pt>
                <c:pt idx="1">
                  <c:v>0.53877714533075638</c:v>
                </c:pt>
                <c:pt idx="2">
                  <c:v>0.61671495456633929</c:v>
                </c:pt>
                <c:pt idx="3">
                  <c:v>1</c:v>
                </c:pt>
                <c:pt idx="4">
                  <c:v>0.76762571624941611</c:v>
                </c:pt>
                <c:pt idx="5">
                  <c:v>0.65291189325273125</c:v>
                </c:pt>
                <c:pt idx="6">
                  <c:v>0.90292993001735322</c:v>
                </c:pt>
                <c:pt idx="7">
                  <c:v>1.3142194257853588</c:v>
                </c:pt>
                <c:pt idx="8">
                  <c:v>1.079956028266458</c:v>
                </c:pt>
                <c:pt idx="9">
                  <c:v>0.89393053377431642</c:v>
                </c:pt>
                <c:pt idx="10">
                  <c:v>1.3023493360572012</c:v>
                </c:pt>
                <c:pt idx="11">
                  <c:v>1.8130783630971592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377-4435-808D-1BCAD229D6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60497840"/>
        <c:axId val="560499808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breakdown!$AD$22</c15:sqref>
                        </c15:formulaRef>
                      </c:ext>
                    </c:extLst>
                    <c:strCache>
                      <c:ptCount val="1"/>
                      <c:pt idx="0">
                        <c:v>wire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breakdown!$AB$23:$AC$38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ND Base</c:v>
                        </c:pt>
                        <c:pt idx="1">
                          <c:v>ND RowC</c:v>
                        </c:pt>
                        <c:pt idx="2">
                          <c:v>Intg NIC</c:v>
                        </c:pt>
                        <c:pt idx="3">
                          <c:v>PCIe NIC</c:v>
                        </c:pt>
                        <c:pt idx="4">
                          <c:v>ND Base</c:v>
                        </c:pt>
                        <c:pt idx="5">
                          <c:v>ND RowC</c:v>
                        </c:pt>
                        <c:pt idx="6">
                          <c:v>Intg NIC</c:v>
                        </c:pt>
                        <c:pt idx="7">
                          <c:v>PCIe NIC</c:v>
                        </c:pt>
                        <c:pt idx="8">
                          <c:v>ND Base</c:v>
                        </c:pt>
                        <c:pt idx="9">
                          <c:v>ND RowC</c:v>
                        </c:pt>
                        <c:pt idx="10">
                          <c:v>Intg NIC</c:v>
                        </c:pt>
                        <c:pt idx="11">
                          <c:v>PCIe NIC</c:v>
                        </c:pt>
                      </c:lvl>
                      <c:lvl>
                        <c:pt idx="0">
                          <c:v>64 Bytes</c:v>
                        </c:pt>
                        <c:pt idx="4">
                          <c:v>512 Bytes</c:v>
                        </c:pt>
                        <c:pt idx="8">
                          <c:v>2048 Bytes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breakdown!$AD$23:$AD$38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0.112001</c:v>
                      </c:pt>
                      <c:pt idx="1">
                        <c:v>0.112001</c:v>
                      </c:pt>
                      <c:pt idx="2">
                        <c:v>0.112001</c:v>
                      </c:pt>
                      <c:pt idx="3">
                        <c:v>0.112001</c:v>
                      </c:pt>
                      <c:pt idx="4">
                        <c:v>0.20000100000000001</c:v>
                      </c:pt>
                      <c:pt idx="5">
                        <c:v>0.20000100000000001</c:v>
                      </c:pt>
                      <c:pt idx="6">
                        <c:v>0.20000100000000001</c:v>
                      </c:pt>
                      <c:pt idx="7">
                        <c:v>0.20000100000000001</c:v>
                      </c:pt>
                      <c:pt idx="8">
                        <c:v>0.50000100000000003</c:v>
                      </c:pt>
                      <c:pt idx="9">
                        <c:v>0.50000100000000003</c:v>
                      </c:pt>
                      <c:pt idx="10">
                        <c:v>0.50000100000000003</c:v>
                      </c:pt>
                      <c:pt idx="11">
                        <c:v>0.50000100000000003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3-2377-4435-808D-1BCAD229D683}"/>
                  </c:ext>
                </c:extLst>
              </c15:ser>
            </c15:filteredBarSeries>
            <c15:filteredBar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breakdown!$AE$22</c15:sqref>
                        </c15:formulaRef>
                      </c:ext>
                    </c:extLst>
                    <c:strCache>
                      <c:ptCount val="1"/>
                      <c:pt idx="0">
                        <c:v>DMA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breakdown!$AB$23:$AC$38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ND Base</c:v>
                        </c:pt>
                        <c:pt idx="1">
                          <c:v>ND RowC</c:v>
                        </c:pt>
                        <c:pt idx="2">
                          <c:v>Intg NIC</c:v>
                        </c:pt>
                        <c:pt idx="3">
                          <c:v>PCIe NIC</c:v>
                        </c:pt>
                        <c:pt idx="4">
                          <c:v>ND Base</c:v>
                        </c:pt>
                        <c:pt idx="5">
                          <c:v>ND RowC</c:v>
                        </c:pt>
                        <c:pt idx="6">
                          <c:v>Intg NIC</c:v>
                        </c:pt>
                        <c:pt idx="7">
                          <c:v>PCIe NIC</c:v>
                        </c:pt>
                        <c:pt idx="8">
                          <c:v>ND Base</c:v>
                        </c:pt>
                        <c:pt idx="9">
                          <c:v>ND RowC</c:v>
                        </c:pt>
                        <c:pt idx="10">
                          <c:v>Intg NIC</c:v>
                        </c:pt>
                        <c:pt idx="11">
                          <c:v>PCIe NIC</c:v>
                        </c:pt>
                      </c:lvl>
                      <c:lvl>
                        <c:pt idx="0">
                          <c:v>64 Bytes</c:v>
                        </c:pt>
                        <c:pt idx="4">
                          <c:v>512 Bytes</c:v>
                        </c:pt>
                        <c:pt idx="8">
                          <c:v>2048 Bytes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breakdown!$AE$23:$AE$38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0.36009900000000006</c:v>
                      </c:pt>
                      <c:pt idx="1">
                        <c:v>0.36009900000000006</c:v>
                      </c:pt>
                      <c:pt idx="2">
                        <c:v>0.35949900000000001</c:v>
                      </c:pt>
                      <c:pt idx="3">
                        <c:v>0.86700700000000008</c:v>
                      </c:pt>
                      <c:pt idx="4">
                        <c:v>0.39459899999999998</c:v>
                      </c:pt>
                      <c:pt idx="5">
                        <c:v>0.39459899999999998</c:v>
                      </c:pt>
                      <c:pt idx="6">
                        <c:v>0.39479900000000001</c:v>
                      </c:pt>
                      <c:pt idx="7">
                        <c:v>0.96130699999999991</c:v>
                      </c:pt>
                      <c:pt idx="8">
                        <c:v>0.51679900000000001</c:v>
                      </c:pt>
                      <c:pt idx="9">
                        <c:v>0.51679900000000001</c:v>
                      </c:pt>
                      <c:pt idx="10">
                        <c:v>0.51679900000000001</c:v>
                      </c:pt>
                      <c:pt idx="11">
                        <c:v>1.2928069999999998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2377-4435-808D-1BCAD229D683}"/>
                  </c:ext>
                </c:extLst>
              </c15:ser>
            </c15:filteredBarSeries>
            <c15:filteredBarSeries>
              <c15:ser>
                <c:idx val="6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breakdown!$AF$22</c15:sqref>
                        </c15:formulaRef>
                      </c:ext>
                    </c:extLst>
                    <c:strCache>
                      <c:ptCount val="1"/>
                      <c:pt idx="0">
                        <c:v>I/O reg acc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breakdown!$AB$23:$AC$38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ND Base</c:v>
                        </c:pt>
                        <c:pt idx="1">
                          <c:v>ND RowC</c:v>
                        </c:pt>
                        <c:pt idx="2">
                          <c:v>Intg NIC</c:v>
                        </c:pt>
                        <c:pt idx="3">
                          <c:v>PCIe NIC</c:v>
                        </c:pt>
                        <c:pt idx="4">
                          <c:v>ND Base</c:v>
                        </c:pt>
                        <c:pt idx="5">
                          <c:v>ND RowC</c:v>
                        </c:pt>
                        <c:pt idx="6">
                          <c:v>Intg NIC</c:v>
                        </c:pt>
                        <c:pt idx="7">
                          <c:v>PCIe NIC</c:v>
                        </c:pt>
                        <c:pt idx="8">
                          <c:v>ND Base</c:v>
                        </c:pt>
                        <c:pt idx="9">
                          <c:v>ND RowC</c:v>
                        </c:pt>
                        <c:pt idx="10">
                          <c:v>Intg NIC</c:v>
                        </c:pt>
                        <c:pt idx="11">
                          <c:v>PCIe NIC</c:v>
                        </c:pt>
                      </c:lvl>
                      <c:lvl>
                        <c:pt idx="0">
                          <c:v>64 Bytes</c:v>
                        </c:pt>
                        <c:pt idx="4">
                          <c:v>512 Bytes</c:v>
                        </c:pt>
                        <c:pt idx="8">
                          <c:v>2048 Bytes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breakdown!$AF$23:$AF$38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0.48510000000000009</c:v>
                      </c:pt>
                      <c:pt idx="1">
                        <c:v>0.48510000000000009</c:v>
                      </c:pt>
                      <c:pt idx="2">
                        <c:v>0.45140000000000002</c:v>
                      </c:pt>
                      <c:pt idx="3">
                        <c:v>0.75140000000000007</c:v>
                      </c:pt>
                      <c:pt idx="4">
                        <c:v>0.54830000000000001</c:v>
                      </c:pt>
                      <c:pt idx="5">
                        <c:v>0.54830000000000001</c:v>
                      </c:pt>
                      <c:pt idx="6">
                        <c:v>0.45179999999999998</c:v>
                      </c:pt>
                      <c:pt idx="7">
                        <c:v>0.75180000000000002</c:v>
                      </c:pt>
                      <c:pt idx="8">
                        <c:v>0.48459999999999998</c:v>
                      </c:pt>
                      <c:pt idx="9">
                        <c:v>0.48459999999999998</c:v>
                      </c:pt>
                      <c:pt idx="10">
                        <c:v>0.4516</c:v>
                      </c:pt>
                      <c:pt idx="11">
                        <c:v>0.75160000000000005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2377-4435-808D-1BCAD229D683}"/>
                  </c:ext>
                </c:extLst>
              </c15:ser>
            </c15:filteredBarSeries>
            <c15:filteredBarSeries>
              <c15:ser>
                <c:idx val="12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breakdown!$AG$22</c15:sqref>
                        </c15:formulaRef>
                      </c:ext>
                    </c:extLst>
                    <c:strCache>
                      <c:ptCount val="1"/>
                      <c:pt idx="0">
                        <c:v>copy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breakdown!$AB$23:$AC$38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ND Base</c:v>
                        </c:pt>
                        <c:pt idx="1">
                          <c:v>ND RowC</c:v>
                        </c:pt>
                        <c:pt idx="2">
                          <c:v>Intg NIC</c:v>
                        </c:pt>
                        <c:pt idx="3">
                          <c:v>PCIe NIC</c:v>
                        </c:pt>
                        <c:pt idx="4">
                          <c:v>ND Base</c:v>
                        </c:pt>
                        <c:pt idx="5">
                          <c:v>ND RowC</c:v>
                        </c:pt>
                        <c:pt idx="6">
                          <c:v>Intg NIC</c:v>
                        </c:pt>
                        <c:pt idx="7">
                          <c:v>PCIe NIC</c:v>
                        </c:pt>
                        <c:pt idx="8">
                          <c:v>ND Base</c:v>
                        </c:pt>
                        <c:pt idx="9">
                          <c:v>ND RowC</c:v>
                        </c:pt>
                        <c:pt idx="10">
                          <c:v>Intg NIC</c:v>
                        </c:pt>
                        <c:pt idx="11">
                          <c:v>PCIe NIC</c:v>
                        </c:pt>
                      </c:lvl>
                      <c:lvl>
                        <c:pt idx="0">
                          <c:v>64 Bytes</c:v>
                        </c:pt>
                        <c:pt idx="4">
                          <c:v>512 Bytes</c:v>
                        </c:pt>
                        <c:pt idx="8">
                          <c:v>2048 Bytes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breakdown!$AG$23:$AG$38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0.15400000000000016</c:v>
                      </c:pt>
                      <c:pt idx="1">
                        <c:v>3.85E-2</c:v>
                      </c:pt>
                      <c:pt idx="2">
                        <c:v>0.37639999999999996</c:v>
                      </c:pt>
                      <c:pt idx="3">
                        <c:v>0.37639999999999996</c:v>
                      </c:pt>
                      <c:pt idx="4">
                        <c:v>0.32223999999999986</c:v>
                      </c:pt>
                      <c:pt idx="5">
                        <c:v>8.0559999999999993E-2</c:v>
                      </c:pt>
                      <c:pt idx="6">
                        <c:v>0.85570000000000002</c:v>
                      </c:pt>
                      <c:pt idx="7">
                        <c:v>0.85570000000000002</c:v>
                      </c:pt>
                      <c:pt idx="8">
                        <c:v>0.5225599999999998</c:v>
                      </c:pt>
                      <c:pt idx="9">
                        <c:v>0.13064000000000001</c:v>
                      </c:pt>
                      <c:pt idx="10">
                        <c:v>1.2753999999999999</c:v>
                      </c:pt>
                      <c:pt idx="11">
                        <c:v>1.2753999999999999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2377-4435-808D-1BCAD229D683}"/>
                  </c:ext>
                </c:extLst>
              </c15:ser>
            </c15:filteredBarSeries>
            <c15:filteredBarSeries>
              <c15:ser>
                <c:idx val="13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breakdown!$AH$22</c15:sqref>
                        </c15:formulaRef>
                      </c:ext>
                    </c:extLst>
                    <c:strCache>
                      <c:ptCount val="1"/>
                      <c:pt idx="0">
                        <c:v>flush/inv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breakdown!$AB$23:$AC$38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ND Base</c:v>
                        </c:pt>
                        <c:pt idx="1">
                          <c:v>ND RowC</c:v>
                        </c:pt>
                        <c:pt idx="2">
                          <c:v>Intg NIC</c:v>
                        </c:pt>
                        <c:pt idx="3">
                          <c:v>PCIe NIC</c:v>
                        </c:pt>
                        <c:pt idx="4">
                          <c:v>ND Base</c:v>
                        </c:pt>
                        <c:pt idx="5">
                          <c:v>ND RowC</c:v>
                        </c:pt>
                        <c:pt idx="6">
                          <c:v>Intg NIC</c:v>
                        </c:pt>
                        <c:pt idx="7">
                          <c:v>PCIe NIC</c:v>
                        </c:pt>
                        <c:pt idx="8">
                          <c:v>ND Base</c:v>
                        </c:pt>
                        <c:pt idx="9">
                          <c:v>ND RowC</c:v>
                        </c:pt>
                        <c:pt idx="10">
                          <c:v>Intg NIC</c:v>
                        </c:pt>
                        <c:pt idx="11">
                          <c:v>PCIe NIC</c:v>
                        </c:pt>
                      </c:lvl>
                      <c:lvl>
                        <c:pt idx="0">
                          <c:v>64 Bytes</c:v>
                        </c:pt>
                        <c:pt idx="4">
                          <c:v>512 Bytes</c:v>
                        </c:pt>
                        <c:pt idx="8">
                          <c:v>2048 Bytes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breakdown!$AH$23:$AH$38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0.1394</c:v>
                      </c:pt>
                      <c:pt idx="1">
                        <c:v>0.1394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0.15210000000000001</c:v>
                      </c:pt>
                      <c:pt idx="5">
                        <c:v>0.15210000000000001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0.25130000000000002</c:v>
                      </c:pt>
                      <c:pt idx="9">
                        <c:v>0.25130000000000002</c:v>
                      </c:pt>
                      <c:pt idx="10">
                        <c:v>0</c:v>
                      </c:pt>
                      <c:pt idx="1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2377-4435-808D-1BCAD229D683}"/>
                  </c:ext>
                </c:extLst>
              </c15:ser>
            </c15:filteredBarSeries>
            <c15:filteredBarSeries>
              <c15:ser>
                <c:idx val="14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breakdown!$AI$22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breakdown!$AB$23:$AC$38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ND Base</c:v>
                        </c:pt>
                        <c:pt idx="1">
                          <c:v>ND RowC</c:v>
                        </c:pt>
                        <c:pt idx="2">
                          <c:v>Intg NIC</c:v>
                        </c:pt>
                        <c:pt idx="3">
                          <c:v>PCIe NIC</c:v>
                        </c:pt>
                        <c:pt idx="4">
                          <c:v>ND Base</c:v>
                        </c:pt>
                        <c:pt idx="5">
                          <c:v>ND RowC</c:v>
                        </c:pt>
                        <c:pt idx="6">
                          <c:v>Intg NIC</c:v>
                        </c:pt>
                        <c:pt idx="7">
                          <c:v>PCIe NIC</c:v>
                        </c:pt>
                        <c:pt idx="8">
                          <c:v>ND Base</c:v>
                        </c:pt>
                        <c:pt idx="9">
                          <c:v>ND RowC</c:v>
                        </c:pt>
                        <c:pt idx="10">
                          <c:v>Intg NIC</c:v>
                        </c:pt>
                        <c:pt idx="11">
                          <c:v>PCIe NIC</c:v>
                        </c:pt>
                      </c:lvl>
                      <c:lvl>
                        <c:pt idx="0">
                          <c:v>64 Bytes</c:v>
                        </c:pt>
                        <c:pt idx="4">
                          <c:v>512 Bytes</c:v>
                        </c:pt>
                        <c:pt idx="8">
                          <c:v>2048 Bytes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breakdown!$AI$23:$AI$38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1.2506000000000004</c:v>
                      </c:pt>
                      <c:pt idx="1">
                        <c:v>1.1351000000000002</c:v>
                      </c:pt>
                      <c:pt idx="2">
                        <c:v>1.2993000000000001</c:v>
                      </c:pt>
                      <c:pt idx="3">
                        <c:v>2.106808</c:v>
                      </c:pt>
                      <c:pt idx="4">
                        <c:v>1.6172399999999998</c:v>
                      </c:pt>
                      <c:pt idx="5">
                        <c:v>1.3755600000000001</c:v>
                      </c:pt>
                      <c:pt idx="6">
                        <c:v>1.9022999999999999</c:v>
                      </c:pt>
                      <c:pt idx="7">
                        <c:v>2.7688079999999999</c:v>
                      </c:pt>
                      <c:pt idx="8">
                        <c:v>2.2752599999999998</c:v>
                      </c:pt>
                      <c:pt idx="9">
                        <c:v>1.88334</c:v>
                      </c:pt>
                      <c:pt idx="10">
                        <c:v>2.7437999999999998</c:v>
                      </c:pt>
                      <c:pt idx="11">
                        <c:v>3.8198079999999996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2377-4435-808D-1BCAD229D683}"/>
                  </c:ext>
                </c:extLst>
              </c15:ser>
            </c15:filteredBarSeries>
            <c15:filteredBarSeries>
              <c15:ser>
                <c:idx val="15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breakdown!$AJ$22</c15:sqref>
                        </c15:formulaRef>
                      </c:ext>
                    </c:extLst>
                    <c:strCache>
                      <c:ptCount val="1"/>
                      <c:pt idx="0">
                        <c:v>normalized to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breakdown!$AB$23:$AC$38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ND Base</c:v>
                        </c:pt>
                        <c:pt idx="1">
                          <c:v>ND RowC</c:v>
                        </c:pt>
                        <c:pt idx="2">
                          <c:v>Intg NIC</c:v>
                        </c:pt>
                        <c:pt idx="3">
                          <c:v>PCIe NIC</c:v>
                        </c:pt>
                        <c:pt idx="4">
                          <c:v>ND Base</c:v>
                        </c:pt>
                        <c:pt idx="5">
                          <c:v>ND RowC</c:v>
                        </c:pt>
                        <c:pt idx="6">
                          <c:v>Intg NIC</c:v>
                        </c:pt>
                        <c:pt idx="7">
                          <c:v>PCIe NIC</c:v>
                        </c:pt>
                        <c:pt idx="8">
                          <c:v>ND Base</c:v>
                        </c:pt>
                        <c:pt idx="9">
                          <c:v>ND RowC</c:v>
                        </c:pt>
                        <c:pt idx="10">
                          <c:v>Intg NIC</c:v>
                        </c:pt>
                        <c:pt idx="11">
                          <c:v>PCIe NIC</c:v>
                        </c:pt>
                      </c:lvl>
                      <c:lvl>
                        <c:pt idx="0">
                          <c:v>64 Bytes</c:v>
                        </c:pt>
                        <c:pt idx="4">
                          <c:v>512 Bytes</c:v>
                        </c:pt>
                        <c:pt idx="8">
                          <c:v>2048 Bytes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breakdown!$AJ$23:$AJ$38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2.106808</c:v>
                      </c:pt>
                      <c:pt idx="1">
                        <c:v>2.106808</c:v>
                      </c:pt>
                      <c:pt idx="2">
                        <c:v>2.106808</c:v>
                      </c:pt>
                      <c:pt idx="3">
                        <c:v>2.106808</c:v>
                      </c:pt>
                      <c:pt idx="4">
                        <c:v>2.106808</c:v>
                      </c:pt>
                      <c:pt idx="5">
                        <c:v>2.106808</c:v>
                      </c:pt>
                      <c:pt idx="6">
                        <c:v>2.106808</c:v>
                      </c:pt>
                      <c:pt idx="7">
                        <c:v>2.106808</c:v>
                      </c:pt>
                      <c:pt idx="8">
                        <c:v>2.106808</c:v>
                      </c:pt>
                      <c:pt idx="9">
                        <c:v>2.106808</c:v>
                      </c:pt>
                      <c:pt idx="10">
                        <c:v>2.106808</c:v>
                      </c:pt>
                      <c:pt idx="11">
                        <c:v>2.106808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2377-4435-808D-1BCAD229D683}"/>
                  </c:ext>
                </c:extLst>
              </c15:ser>
            </c15:filteredBarSeries>
            <c15:filteredBarSeries>
              <c15:ser>
                <c:idx val="16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breakdown!$AK$22</c15:sqref>
                        </c15:formulaRef>
                      </c:ext>
                    </c:extLst>
                    <c:strCache>
                      <c:ptCount val="1"/>
                      <c:pt idx="0">
                        <c:v>wire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breakdown!$AB$23:$AC$38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ND Base</c:v>
                        </c:pt>
                        <c:pt idx="1">
                          <c:v>ND RowC</c:v>
                        </c:pt>
                        <c:pt idx="2">
                          <c:v>Intg NIC</c:v>
                        </c:pt>
                        <c:pt idx="3">
                          <c:v>PCIe NIC</c:v>
                        </c:pt>
                        <c:pt idx="4">
                          <c:v>ND Base</c:v>
                        </c:pt>
                        <c:pt idx="5">
                          <c:v>ND RowC</c:v>
                        </c:pt>
                        <c:pt idx="6">
                          <c:v>Intg NIC</c:v>
                        </c:pt>
                        <c:pt idx="7">
                          <c:v>PCIe NIC</c:v>
                        </c:pt>
                        <c:pt idx="8">
                          <c:v>ND Base</c:v>
                        </c:pt>
                        <c:pt idx="9">
                          <c:v>ND RowC</c:v>
                        </c:pt>
                        <c:pt idx="10">
                          <c:v>Intg NIC</c:v>
                        </c:pt>
                        <c:pt idx="11">
                          <c:v>PCIe NIC</c:v>
                        </c:pt>
                      </c:lvl>
                      <c:lvl>
                        <c:pt idx="0">
                          <c:v>64 Bytes</c:v>
                        </c:pt>
                        <c:pt idx="4">
                          <c:v>512 Bytes</c:v>
                        </c:pt>
                        <c:pt idx="8">
                          <c:v>2048 Bytes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breakdown!$AK$23:$AK$38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5.3161465116897219E-2</c:v>
                      </c:pt>
                      <c:pt idx="1">
                        <c:v>5.3161465116897219E-2</c:v>
                      </c:pt>
                      <c:pt idx="2">
                        <c:v>5.3161465116897219E-2</c:v>
                      </c:pt>
                      <c:pt idx="3">
                        <c:v>5.3161465116897219E-2</c:v>
                      </c:pt>
                      <c:pt idx="4">
                        <c:v>9.4930814768123151E-2</c:v>
                      </c:pt>
                      <c:pt idx="5">
                        <c:v>9.4930814768123151E-2</c:v>
                      </c:pt>
                      <c:pt idx="6">
                        <c:v>9.4930814768123151E-2</c:v>
                      </c:pt>
                      <c:pt idx="7">
                        <c:v>9.4930814768123151E-2</c:v>
                      </c:pt>
                      <c:pt idx="8">
                        <c:v>0.23732632494275702</c:v>
                      </c:pt>
                      <c:pt idx="9">
                        <c:v>0.23732632494275702</c:v>
                      </c:pt>
                      <c:pt idx="10">
                        <c:v>0.23732632494275702</c:v>
                      </c:pt>
                      <c:pt idx="11">
                        <c:v>0.23732632494275702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2377-4435-808D-1BCAD229D683}"/>
                  </c:ext>
                </c:extLst>
              </c15:ser>
            </c15:filteredBarSeries>
            <c15:filteredBarSeries>
              <c15:ser>
                <c:idx val="17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breakdown!$AL$22</c15:sqref>
                        </c15:formulaRef>
                      </c:ext>
                    </c:extLst>
                    <c:strCache>
                      <c:ptCount val="1"/>
                      <c:pt idx="0">
                        <c:v>DMA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breakdown!$AB$23:$AC$38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ND Base</c:v>
                        </c:pt>
                        <c:pt idx="1">
                          <c:v>ND RowC</c:v>
                        </c:pt>
                        <c:pt idx="2">
                          <c:v>Intg NIC</c:v>
                        </c:pt>
                        <c:pt idx="3">
                          <c:v>PCIe NIC</c:v>
                        </c:pt>
                        <c:pt idx="4">
                          <c:v>ND Base</c:v>
                        </c:pt>
                        <c:pt idx="5">
                          <c:v>ND RowC</c:v>
                        </c:pt>
                        <c:pt idx="6">
                          <c:v>Intg NIC</c:v>
                        </c:pt>
                        <c:pt idx="7">
                          <c:v>PCIe NIC</c:v>
                        </c:pt>
                        <c:pt idx="8">
                          <c:v>ND Base</c:v>
                        </c:pt>
                        <c:pt idx="9">
                          <c:v>ND RowC</c:v>
                        </c:pt>
                        <c:pt idx="10">
                          <c:v>Intg NIC</c:v>
                        </c:pt>
                        <c:pt idx="11">
                          <c:v>PCIe NIC</c:v>
                        </c:pt>
                      </c:lvl>
                      <c:lvl>
                        <c:pt idx="0">
                          <c:v>64 Bytes</c:v>
                        </c:pt>
                        <c:pt idx="4">
                          <c:v>512 Bytes</c:v>
                        </c:pt>
                        <c:pt idx="8">
                          <c:v>2048 Bytes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breakdown!$AL$23:$AL$38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0.17092160272791829</c:v>
                      </c:pt>
                      <c:pt idx="1">
                        <c:v>0.17092160272791829</c:v>
                      </c:pt>
                      <c:pt idx="2">
                        <c:v>0.170636811707569</c:v>
                      </c:pt>
                      <c:pt idx="3">
                        <c:v>0.41152634696659596</c:v>
                      </c:pt>
                      <c:pt idx="4">
                        <c:v>0.18729708639800113</c:v>
                      </c:pt>
                      <c:pt idx="5">
                        <c:v>0.18729708639800113</c:v>
                      </c:pt>
                      <c:pt idx="6">
                        <c:v>0.19539201673811801</c:v>
                      </c:pt>
                      <c:pt idx="7">
                        <c:v>0.45628600233148908</c:v>
                      </c:pt>
                      <c:pt idx="8">
                        <c:v>0.24529952420913534</c:v>
                      </c:pt>
                      <c:pt idx="9">
                        <c:v>0.24529952420913534</c:v>
                      </c:pt>
                      <c:pt idx="10">
                        <c:v>0.24529952420913534</c:v>
                      </c:pt>
                      <c:pt idx="11">
                        <c:v>0.61363304107445948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2377-4435-808D-1BCAD229D683}"/>
                  </c:ext>
                </c:extLst>
              </c15:ser>
            </c15:filteredBarSeries>
            <c15:filteredBarSeries>
              <c15:ser>
                <c:idx val="18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breakdown!$AM$22</c15:sqref>
                        </c15:formulaRef>
                      </c:ext>
                    </c:extLst>
                    <c:strCache>
                      <c:ptCount val="1"/>
                      <c:pt idx="0">
                        <c:v>I/O reg acc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breakdown!$AB$23:$AC$38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ND Base</c:v>
                        </c:pt>
                        <c:pt idx="1">
                          <c:v>ND RowC</c:v>
                        </c:pt>
                        <c:pt idx="2">
                          <c:v>Intg NIC</c:v>
                        </c:pt>
                        <c:pt idx="3">
                          <c:v>PCIe NIC</c:v>
                        </c:pt>
                        <c:pt idx="4">
                          <c:v>ND Base</c:v>
                        </c:pt>
                        <c:pt idx="5">
                          <c:v>ND RowC</c:v>
                        </c:pt>
                        <c:pt idx="6">
                          <c:v>Intg NIC</c:v>
                        </c:pt>
                        <c:pt idx="7">
                          <c:v>PCIe NIC</c:v>
                        </c:pt>
                        <c:pt idx="8">
                          <c:v>ND Base</c:v>
                        </c:pt>
                        <c:pt idx="9">
                          <c:v>ND RowC</c:v>
                        </c:pt>
                        <c:pt idx="10">
                          <c:v>Intg NIC</c:v>
                        </c:pt>
                        <c:pt idx="11">
                          <c:v>PCIe NIC</c:v>
                        </c:pt>
                      </c:lvl>
                      <c:lvl>
                        <c:pt idx="0">
                          <c:v>64 Bytes</c:v>
                        </c:pt>
                        <c:pt idx="4">
                          <c:v>512 Bytes</c:v>
                        </c:pt>
                        <c:pt idx="8">
                          <c:v>2048 Bytes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breakdown!$AM$23:$AM$38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0.23025353995238299</c:v>
                      </c:pt>
                      <c:pt idx="1">
                        <c:v>0.23025353995238299</c:v>
                      </c:pt>
                      <c:pt idx="2">
                        <c:v>0.21425777764276574</c:v>
                      </c:pt>
                      <c:pt idx="3">
                        <c:v>0.35665328781739963</c:v>
                      </c:pt>
                      <c:pt idx="4">
                        <c:v>0.26025152742917246</c:v>
                      </c:pt>
                      <c:pt idx="5">
                        <c:v>0.26025152742917246</c:v>
                      </c:pt>
                      <c:pt idx="6">
                        <c:v>0.21444763832299857</c:v>
                      </c:pt>
                      <c:pt idx="7">
                        <c:v>0.35684314849763243</c:v>
                      </c:pt>
                      <c:pt idx="8">
                        <c:v>0.23001621410209186</c:v>
                      </c:pt>
                      <c:pt idx="9">
                        <c:v>0.23001621410209186</c:v>
                      </c:pt>
                      <c:pt idx="10">
                        <c:v>0.21435270798288217</c:v>
                      </c:pt>
                      <c:pt idx="11">
                        <c:v>0.35674821815751606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2377-4435-808D-1BCAD229D683}"/>
                  </c:ext>
                </c:extLst>
              </c15:ser>
            </c15:filteredBarSeries>
            <c15:filteredBarSeries>
              <c15:ser>
                <c:idx val="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breakdown!$AN$22</c15:sqref>
                        </c15:formulaRef>
                      </c:ext>
                    </c:extLst>
                    <c:strCache>
                      <c:ptCount val="1"/>
                      <c:pt idx="0">
                        <c:v>copy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breakdown!$AB$23:$AC$38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ND Base</c:v>
                        </c:pt>
                        <c:pt idx="1">
                          <c:v>ND RowC</c:v>
                        </c:pt>
                        <c:pt idx="2">
                          <c:v>Intg NIC</c:v>
                        </c:pt>
                        <c:pt idx="3">
                          <c:v>PCIe NIC</c:v>
                        </c:pt>
                        <c:pt idx="4">
                          <c:v>ND Base</c:v>
                        </c:pt>
                        <c:pt idx="5">
                          <c:v>ND RowC</c:v>
                        </c:pt>
                        <c:pt idx="6">
                          <c:v>Intg NIC</c:v>
                        </c:pt>
                        <c:pt idx="7">
                          <c:v>PCIe NIC</c:v>
                        </c:pt>
                        <c:pt idx="8">
                          <c:v>ND Base</c:v>
                        </c:pt>
                        <c:pt idx="9">
                          <c:v>ND RowC</c:v>
                        </c:pt>
                        <c:pt idx="10">
                          <c:v>Intg NIC</c:v>
                        </c:pt>
                        <c:pt idx="11">
                          <c:v>PCIe NIC</c:v>
                        </c:pt>
                      </c:lvl>
                      <c:lvl>
                        <c:pt idx="0">
                          <c:v>64 Bytes</c:v>
                        </c:pt>
                        <c:pt idx="4">
                          <c:v>512 Bytes</c:v>
                        </c:pt>
                        <c:pt idx="8">
                          <c:v>2048 Bytes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breakdown!$AN$23:$AN$38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7.3096361889645453E-2</c:v>
                      </c:pt>
                      <c:pt idx="1">
                        <c:v>1.8274090472411346E-2</c:v>
                      </c:pt>
                      <c:pt idx="2">
                        <c:v>0.17865890009910726</c:v>
                      </c:pt>
                      <c:pt idx="3">
                        <c:v>0.17865890009910726</c:v>
                      </c:pt>
                      <c:pt idx="4">
                        <c:v>0.15295176399557997</c:v>
                      </c:pt>
                      <c:pt idx="5">
                        <c:v>3.8237940998895006E-2</c:v>
                      </c:pt>
                      <c:pt idx="6">
                        <c:v>0.40615946018811394</c:v>
                      </c:pt>
                      <c:pt idx="7">
                        <c:v>0.40615946018811394</c:v>
                      </c:pt>
                      <c:pt idx="8">
                        <c:v>0.24803399265618881</c:v>
                      </c:pt>
                      <c:pt idx="9">
                        <c:v>6.2008498164047222E-2</c:v>
                      </c:pt>
                      <c:pt idx="10">
                        <c:v>0.60537077892242663</c:v>
                      </c:pt>
                      <c:pt idx="11">
                        <c:v>0.60537077892242663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2377-4435-808D-1BCAD229D683}"/>
                  </c:ext>
                </c:extLst>
              </c15:ser>
            </c15:filteredBarSeries>
            <c15:filteredBarSeries>
              <c15:ser>
                <c:idx val="3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breakdown!$AO$22</c15:sqref>
                        </c15:formulaRef>
                      </c:ext>
                    </c:extLst>
                    <c:strCache>
                      <c:ptCount val="1"/>
                      <c:pt idx="0">
                        <c:v>flush/inv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breakdown!$AB$23:$AC$38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ND Base</c:v>
                        </c:pt>
                        <c:pt idx="1">
                          <c:v>ND RowC</c:v>
                        </c:pt>
                        <c:pt idx="2">
                          <c:v>Intg NIC</c:v>
                        </c:pt>
                        <c:pt idx="3">
                          <c:v>PCIe NIC</c:v>
                        </c:pt>
                        <c:pt idx="4">
                          <c:v>ND Base</c:v>
                        </c:pt>
                        <c:pt idx="5">
                          <c:v>ND RowC</c:v>
                        </c:pt>
                        <c:pt idx="6">
                          <c:v>Intg NIC</c:v>
                        </c:pt>
                        <c:pt idx="7">
                          <c:v>PCIe NIC</c:v>
                        </c:pt>
                        <c:pt idx="8">
                          <c:v>ND Base</c:v>
                        </c:pt>
                        <c:pt idx="9">
                          <c:v>ND RowC</c:v>
                        </c:pt>
                        <c:pt idx="10">
                          <c:v>Intg NIC</c:v>
                        </c:pt>
                        <c:pt idx="11">
                          <c:v>PCIe NIC</c:v>
                        </c:pt>
                      </c:lvl>
                      <c:lvl>
                        <c:pt idx="0">
                          <c:v>64 Bytes</c:v>
                        </c:pt>
                        <c:pt idx="4">
                          <c:v>512 Bytes</c:v>
                        </c:pt>
                        <c:pt idx="8">
                          <c:v>2048 Bytes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breakdown!$AO$23:$AO$38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6.6166447061146522E-2</c:v>
                      </c:pt>
                      <c:pt idx="1">
                        <c:v>6.6166447061146522E-2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7.2194523658539372E-2</c:v>
                      </c:pt>
                      <c:pt idx="5">
                        <c:v>7.2194523658539372E-2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0.11927997235628497</c:v>
                      </c:pt>
                      <c:pt idx="9">
                        <c:v>0.11927997235628497</c:v>
                      </c:pt>
                      <c:pt idx="10">
                        <c:v>0</c:v>
                      </c:pt>
                      <c:pt idx="1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2377-4435-808D-1BCAD229D683}"/>
                  </c:ext>
                </c:extLst>
              </c15:ser>
            </c15:filteredBarSeries>
          </c:ext>
        </c:extLst>
      </c:barChart>
      <c:catAx>
        <c:axId val="5604978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Packet</a:t>
                </a:r>
                <a:r>
                  <a:rPr lang="en-US" baseline="0"/>
                  <a:t> Size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0499808"/>
        <c:crosses val="autoZero"/>
        <c:auto val="1"/>
        <c:lblAlgn val="ctr"/>
        <c:lblOffset val="100"/>
        <c:noMultiLvlLbl val="0"/>
      </c:catAx>
      <c:valAx>
        <c:axId val="560499808"/>
        <c:scaling>
          <c:orientation val="minMax"/>
          <c:max val="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Network Latency</a:t>
                </a:r>
              </a:p>
            </c:rich>
          </c:tx>
          <c:layout>
            <c:manualLayout>
              <c:xMode val="edge"/>
              <c:yMode val="edge"/>
              <c:x val="1.0962658444672833E-2"/>
              <c:y val="0.116224066586271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04978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4"/>
          <c:order val="12"/>
          <c:tx>
            <c:strRef>
              <c:f>breakdown!$AP$22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5"/>
            </a:solidFill>
            <a:ln w="25400"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 w="2540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77-4435-808D-1BCAD229D683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 w="2540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77-4435-808D-1BCAD229D683}"/>
              </c:ext>
            </c:extLst>
          </c:dPt>
          <c:dPt>
            <c:idx val="2"/>
            <c:invertIfNegative val="0"/>
            <c:bubble3D val="0"/>
            <c:spPr>
              <a:solidFill>
                <a:srgbClr val="5B9BD5">
                  <a:lumMod val="40000"/>
                  <a:lumOff val="60000"/>
                </a:srgbClr>
              </a:solidFill>
              <a:ln w="2540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77-4435-808D-1BCAD229D683}"/>
              </c:ext>
            </c:extLst>
          </c:dPt>
          <c:dPt>
            <c:idx val="4"/>
            <c:invertIfNegative val="0"/>
            <c:bubble3D val="0"/>
            <c:spPr>
              <a:solidFill>
                <a:srgbClr val="ED7D31"/>
              </a:solidFill>
              <a:ln w="2540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377-4435-808D-1BCAD229D683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 w="2540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377-4435-808D-1BCAD229D683}"/>
              </c:ext>
            </c:extLst>
          </c:dPt>
          <c:dPt>
            <c:idx val="6"/>
            <c:invertIfNegative val="0"/>
            <c:bubble3D val="0"/>
            <c:spPr>
              <a:solidFill>
                <a:srgbClr val="5B9BD5">
                  <a:lumMod val="40000"/>
                  <a:lumOff val="60000"/>
                </a:srgbClr>
              </a:solidFill>
              <a:ln w="2540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377-4435-808D-1BCAD229D683}"/>
              </c:ext>
            </c:extLst>
          </c:dPt>
          <c:dPt>
            <c:idx val="8"/>
            <c:invertIfNegative val="0"/>
            <c:bubble3D val="0"/>
            <c:spPr>
              <a:solidFill>
                <a:srgbClr val="ED7D31"/>
              </a:solidFill>
              <a:ln w="2540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377-4435-808D-1BCAD229D683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 w="2540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377-4435-808D-1BCAD229D683}"/>
              </c:ext>
            </c:extLst>
          </c:dPt>
          <c:dPt>
            <c:idx val="10"/>
            <c:invertIfNegative val="0"/>
            <c:bubble3D val="0"/>
            <c:spPr>
              <a:solidFill>
                <a:srgbClr val="5B9BD5">
                  <a:lumMod val="40000"/>
                  <a:lumOff val="60000"/>
                </a:srgbClr>
              </a:solidFill>
              <a:ln w="2540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377-4435-808D-1BCAD229D683}"/>
              </c:ext>
            </c:extLst>
          </c:dPt>
          <c:cat>
            <c:multiLvlStrRef>
              <c:f>breakdown!$AB$23:$AC$38</c:f>
              <c:multiLvlStrCache>
                <c:ptCount val="12"/>
                <c:lvl>
                  <c:pt idx="0">
                    <c:v>ND Base</c:v>
                  </c:pt>
                  <c:pt idx="1">
                    <c:v>ND RowC</c:v>
                  </c:pt>
                  <c:pt idx="2">
                    <c:v>Intg NIC</c:v>
                  </c:pt>
                  <c:pt idx="3">
                    <c:v>PCIe NIC</c:v>
                  </c:pt>
                  <c:pt idx="4">
                    <c:v>ND Base</c:v>
                  </c:pt>
                  <c:pt idx="5">
                    <c:v>ND RowC</c:v>
                  </c:pt>
                  <c:pt idx="6">
                    <c:v>Intg NIC</c:v>
                  </c:pt>
                  <c:pt idx="7">
                    <c:v>PCIe NIC</c:v>
                  </c:pt>
                  <c:pt idx="8">
                    <c:v>ND Base</c:v>
                  </c:pt>
                  <c:pt idx="9">
                    <c:v>ND RowC</c:v>
                  </c:pt>
                  <c:pt idx="10">
                    <c:v>Intg NIC</c:v>
                  </c:pt>
                  <c:pt idx="11">
                    <c:v>PCIe NIC</c:v>
                  </c:pt>
                </c:lvl>
                <c:lvl>
                  <c:pt idx="0">
                    <c:v>64 Bytes</c:v>
                  </c:pt>
                  <c:pt idx="4">
                    <c:v>512 Bytes</c:v>
                  </c:pt>
                  <c:pt idx="8">
                    <c:v>2048 Bytes</c:v>
                  </c:pt>
                </c:lvl>
              </c:multiLvlStrCache>
            </c:multiLvlStrRef>
          </c:cat>
          <c:val>
            <c:numRef>
              <c:f>breakdown!$AP$23:$AP$38</c:f>
              <c:numCache>
                <c:formatCode>General</c:formatCode>
                <c:ptCount val="12"/>
                <c:pt idx="0">
                  <c:v>0.59359941674799055</c:v>
                </c:pt>
                <c:pt idx="1">
                  <c:v>0.53877714533075638</c:v>
                </c:pt>
                <c:pt idx="2">
                  <c:v>0.61671495456633929</c:v>
                </c:pt>
                <c:pt idx="3">
                  <c:v>1</c:v>
                </c:pt>
                <c:pt idx="4">
                  <c:v>0.76762571624941611</c:v>
                </c:pt>
                <c:pt idx="5">
                  <c:v>0.65291189325273125</c:v>
                </c:pt>
                <c:pt idx="6">
                  <c:v>0.90292993001735322</c:v>
                </c:pt>
                <c:pt idx="7">
                  <c:v>1.3142194257853588</c:v>
                </c:pt>
                <c:pt idx="8">
                  <c:v>1.079956028266458</c:v>
                </c:pt>
                <c:pt idx="9">
                  <c:v>0.89393053377431642</c:v>
                </c:pt>
                <c:pt idx="10">
                  <c:v>1.3023493360572012</c:v>
                </c:pt>
                <c:pt idx="11">
                  <c:v>1.8130783630971592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377-4435-808D-1BCAD229D6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60497840"/>
        <c:axId val="560499808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breakdown!$AD$22</c15:sqref>
                        </c15:formulaRef>
                      </c:ext>
                    </c:extLst>
                    <c:strCache>
                      <c:ptCount val="1"/>
                      <c:pt idx="0">
                        <c:v>wire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breakdown!$AB$23:$AC$38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ND Base</c:v>
                        </c:pt>
                        <c:pt idx="1">
                          <c:v>ND RowC</c:v>
                        </c:pt>
                        <c:pt idx="2">
                          <c:v>Intg NIC</c:v>
                        </c:pt>
                        <c:pt idx="3">
                          <c:v>PCIe NIC</c:v>
                        </c:pt>
                        <c:pt idx="4">
                          <c:v>ND Base</c:v>
                        </c:pt>
                        <c:pt idx="5">
                          <c:v>ND RowC</c:v>
                        </c:pt>
                        <c:pt idx="6">
                          <c:v>Intg NIC</c:v>
                        </c:pt>
                        <c:pt idx="7">
                          <c:v>PCIe NIC</c:v>
                        </c:pt>
                        <c:pt idx="8">
                          <c:v>ND Base</c:v>
                        </c:pt>
                        <c:pt idx="9">
                          <c:v>ND RowC</c:v>
                        </c:pt>
                        <c:pt idx="10">
                          <c:v>Intg NIC</c:v>
                        </c:pt>
                        <c:pt idx="11">
                          <c:v>PCIe NIC</c:v>
                        </c:pt>
                      </c:lvl>
                      <c:lvl>
                        <c:pt idx="0">
                          <c:v>64 Bytes</c:v>
                        </c:pt>
                        <c:pt idx="4">
                          <c:v>512 Bytes</c:v>
                        </c:pt>
                        <c:pt idx="8">
                          <c:v>2048 Bytes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breakdown!$AD$23:$AD$38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0.112001</c:v>
                      </c:pt>
                      <c:pt idx="1">
                        <c:v>0.112001</c:v>
                      </c:pt>
                      <c:pt idx="2">
                        <c:v>0.112001</c:v>
                      </c:pt>
                      <c:pt idx="3">
                        <c:v>0.112001</c:v>
                      </c:pt>
                      <c:pt idx="4">
                        <c:v>0.20000100000000001</c:v>
                      </c:pt>
                      <c:pt idx="5">
                        <c:v>0.20000100000000001</c:v>
                      </c:pt>
                      <c:pt idx="6">
                        <c:v>0.20000100000000001</c:v>
                      </c:pt>
                      <c:pt idx="7">
                        <c:v>0.20000100000000001</c:v>
                      </c:pt>
                      <c:pt idx="8">
                        <c:v>0.50000100000000003</c:v>
                      </c:pt>
                      <c:pt idx="9">
                        <c:v>0.50000100000000003</c:v>
                      </c:pt>
                      <c:pt idx="10">
                        <c:v>0.50000100000000003</c:v>
                      </c:pt>
                      <c:pt idx="11">
                        <c:v>0.50000100000000003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3-2377-4435-808D-1BCAD229D683}"/>
                  </c:ext>
                </c:extLst>
              </c15:ser>
            </c15:filteredBarSeries>
            <c15:filteredBar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breakdown!$AE$22</c15:sqref>
                        </c15:formulaRef>
                      </c:ext>
                    </c:extLst>
                    <c:strCache>
                      <c:ptCount val="1"/>
                      <c:pt idx="0">
                        <c:v>DMA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breakdown!$AB$23:$AC$38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ND Base</c:v>
                        </c:pt>
                        <c:pt idx="1">
                          <c:v>ND RowC</c:v>
                        </c:pt>
                        <c:pt idx="2">
                          <c:v>Intg NIC</c:v>
                        </c:pt>
                        <c:pt idx="3">
                          <c:v>PCIe NIC</c:v>
                        </c:pt>
                        <c:pt idx="4">
                          <c:v>ND Base</c:v>
                        </c:pt>
                        <c:pt idx="5">
                          <c:v>ND RowC</c:v>
                        </c:pt>
                        <c:pt idx="6">
                          <c:v>Intg NIC</c:v>
                        </c:pt>
                        <c:pt idx="7">
                          <c:v>PCIe NIC</c:v>
                        </c:pt>
                        <c:pt idx="8">
                          <c:v>ND Base</c:v>
                        </c:pt>
                        <c:pt idx="9">
                          <c:v>ND RowC</c:v>
                        </c:pt>
                        <c:pt idx="10">
                          <c:v>Intg NIC</c:v>
                        </c:pt>
                        <c:pt idx="11">
                          <c:v>PCIe NIC</c:v>
                        </c:pt>
                      </c:lvl>
                      <c:lvl>
                        <c:pt idx="0">
                          <c:v>64 Bytes</c:v>
                        </c:pt>
                        <c:pt idx="4">
                          <c:v>512 Bytes</c:v>
                        </c:pt>
                        <c:pt idx="8">
                          <c:v>2048 Bytes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breakdown!$AE$23:$AE$38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0.36009900000000006</c:v>
                      </c:pt>
                      <c:pt idx="1">
                        <c:v>0.36009900000000006</c:v>
                      </c:pt>
                      <c:pt idx="2">
                        <c:v>0.35949900000000001</c:v>
                      </c:pt>
                      <c:pt idx="3">
                        <c:v>0.86700700000000008</c:v>
                      </c:pt>
                      <c:pt idx="4">
                        <c:v>0.39459899999999998</c:v>
                      </c:pt>
                      <c:pt idx="5">
                        <c:v>0.39459899999999998</c:v>
                      </c:pt>
                      <c:pt idx="6">
                        <c:v>0.39479900000000001</c:v>
                      </c:pt>
                      <c:pt idx="7">
                        <c:v>0.96130699999999991</c:v>
                      </c:pt>
                      <c:pt idx="8">
                        <c:v>0.51679900000000001</c:v>
                      </c:pt>
                      <c:pt idx="9">
                        <c:v>0.51679900000000001</c:v>
                      </c:pt>
                      <c:pt idx="10">
                        <c:v>0.51679900000000001</c:v>
                      </c:pt>
                      <c:pt idx="11">
                        <c:v>1.2928069999999998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2377-4435-808D-1BCAD229D683}"/>
                  </c:ext>
                </c:extLst>
              </c15:ser>
            </c15:filteredBarSeries>
            <c15:filteredBarSeries>
              <c15:ser>
                <c:idx val="6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breakdown!$AF$22</c15:sqref>
                        </c15:formulaRef>
                      </c:ext>
                    </c:extLst>
                    <c:strCache>
                      <c:ptCount val="1"/>
                      <c:pt idx="0">
                        <c:v>I/O reg acc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breakdown!$AB$23:$AC$38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ND Base</c:v>
                        </c:pt>
                        <c:pt idx="1">
                          <c:v>ND RowC</c:v>
                        </c:pt>
                        <c:pt idx="2">
                          <c:v>Intg NIC</c:v>
                        </c:pt>
                        <c:pt idx="3">
                          <c:v>PCIe NIC</c:v>
                        </c:pt>
                        <c:pt idx="4">
                          <c:v>ND Base</c:v>
                        </c:pt>
                        <c:pt idx="5">
                          <c:v>ND RowC</c:v>
                        </c:pt>
                        <c:pt idx="6">
                          <c:v>Intg NIC</c:v>
                        </c:pt>
                        <c:pt idx="7">
                          <c:v>PCIe NIC</c:v>
                        </c:pt>
                        <c:pt idx="8">
                          <c:v>ND Base</c:v>
                        </c:pt>
                        <c:pt idx="9">
                          <c:v>ND RowC</c:v>
                        </c:pt>
                        <c:pt idx="10">
                          <c:v>Intg NIC</c:v>
                        </c:pt>
                        <c:pt idx="11">
                          <c:v>PCIe NIC</c:v>
                        </c:pt>
                      </c:lvl>
                      <c:lvl>
                        <c:pt idx="0">
                          <c:v>64 Bytes</c:v>
                        </c:pt>
                        <c:pt idx="4">
                          <c:v>512 Bytes</c:v>
                        </c:pt>
                        <c:pt idx="8">
                          <c:v>2048 Bytes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breakdown!$AF$23:$AF$38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0.48510000000000009</c:v>
                      </c:pt>
                      <c:pt idx="1">
                        <c:v>0.48510000000000009</c:v>
                      </c:pt>
                      <c:pt idx="2">
                        <c:v>0.45140000000000002</c:v>
                      </c:pt>
                      <c:pt idx="3">
                        <c:v>0.75140000000000007</c:v>
                      </c:pt>
                      <c:pt idx="4">
                        <c:v>0.54830000000000001</c:v>
                      </c:pt>
                      <c:pt idx="5">
                        <c:v>0.54830000000000001</c:v>
                      </c:pt>
                      <c:pt idx="6">
                        <c:v>0.45179999999999998</c:v>
                      </c:pt>
                      <c:pt idx="7">
                        <c:v>0.75180000000000002</c:v>
                      </c:pt>
                      <c:pt idx="8">
                        <c:v>0.48459999999999998</c:v>
                      </c:pt>
                      <c:pt idx="9">
                        <c:v>0.48459999999999998</c:v>
                      </c:pt>
                      <c:pt idx="10">
                        <c:v>0.4516</c:v>
                      </c:pt>
                      <c:pt idx="11">
                        <c:v>0.75160000000000005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2377-4435-808D-1BCAD229D683}"/>
                  </c:ext>
                </c:extLst>
              </c15:ser>
            </c15:filteredBarSeries>
            <c15:filteredBarSeries>
              <c15:ser>
                <c:idx val="12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breakdown!$AG$22</c15:sqref>
                        </c15:formulaRef>
                      </c:ext>
                    </c:extLst>
                    <c:strCache>
                      <c:ptCount val="1"/>
                      <c:pt idx="0">
                        <c:v>copy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breakdown!$AB$23:$AC$38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ND Base</c:v>
                        </c:pt>
                        <c:pt idx="1">
                          <c:v>ND RowC</c:v>
                        </c:pt>
                        <c:pt idx="2">
                          <c:v>Intg NIC</c:v>
                        </c:pt>
                        <c:pt idx="3">
                          <c:v>PCIe NIC</c:v>
                        </c:pt>
                        <c:pt idx="4">
                          <c:v>ND Base</c:v>
                        </c:pt>
                        <c:pt idx="5">
                          <c:v>ND RowC</c:v>
                        </c:pt>
                        <c:pt idx="6">
                          <c:v>Intg NIC</c:v>
                        </c:pt>
                        <c:pt idx="7">
                          <c:v>PCIe NIC</c:v>
                        </c:pt>
                        <c:pt idx="8">
                          <c:v>ND Base</c:v>
                        </c:pt>
                        <c:pt idx="9">
                          <c:v>ND RowC</c:v>
                        </c:pt>
                        <c:pt idx="10">
                          <c:v>Intg NIC</c:v>
                        </c:pt>
                        <c:pt idx="11">
                          <c:v>PCIe NIC</c:v>
                        </c:pt>
                      </c:lvl>
                      <c:lvl>
                        <c:pt idx="0">
                          <c:v>64 Bytes</c:v>
                        </c:pt>
                        <c:pt idx="4">
                          <c:v>512 Bytes</c:v>
                        </c:pt>
                        <c:pt idx="8">
                          <c:v>2048 Bytes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breakdown!$AG$23:$AG$38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0.15400000000000016</c:v>
                      </c:pt>
                      <c:pt idx="1">
                        <c:v>3.85E-2</c:v>
                      </c:pt>
                      <c:pt idx="2">
                        <c:v>0.37639999999999996</c:v>
                      </c:pt>
                      <c:pt idx="3">
                        <c:v>0.37639999999999996</c:v>
                      </c:pt>
                      <c:pt idx="4">
                        <c:v>0.32223999999999986</c:v>
                      </c:pt>
                      <c:pt idx="5">
                        <c:v>8.0559999999999993E-2</c:v>
                      </c:pt>
                      <c:pt idx="6">
                        <c:v>0.85570000000000002</c:v>
                      </c:pt>
                      <c:pt idx="7">
                        <c:v>0.85570000000000002</c:v>
                      </c:pt>
                      <c:pt idx="8">
                        <c:v>0.5225599999999998</c:v>
                      </c:pt>
                      <c:pt idx="9">
                        <c:v>0.13064000000000001</c:v>
                      </c:pt>
                      <c:pt idx="10">
                        <c:v>1.2753999999999999</c:v>
                      </c:pt>
                      <c:pt idx="11">
                        <c:v>1.2753999999999999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2377-4435-808D-1BCAD229D683}"/>
                  </c:ext>
                </c:extLst>
              </c15:ser>
            </c15:filteredBarSeries>
            <c15:filteredBarSeries>
              <c15:ser>
                <c:idx val="13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breakdown!$AH$22</c15:sqref>
                        </c15:formulaRef>
                      </c:ext>
                    </c:extLst>
                    <c:strCache>
                      <c:ptCount val="1"/>
                      <c:pt idx="0">
                        <c:v>flush/inv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breakdown!$AB$23:$AC$38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ND Base</c:v>
                        </c:pt>
                        <c:pt idx="1">
                          <c:v>ND RowC</c:v>
                        </c:pt>
                        <c:pt idx="2">
                          <c:v>Intg NIC</c:v>
                        </c:pt>
                        <c:pt idx="3">
                          <c:v>PCIe NIC</c:v>
                        </c:pt>
                        <c:pt idx="4">
                          <c:v>ND Base</c:v>
                        </c:pt>
                        <c:pt idx="5">
                          <c:v>ND RowC</c:v>
                        </c:pt>
                        <c:pt idx="6">
                          <c:v>Intg NIC</c:v>
                        </c:pt>
                        <c:pt idx="7">
                          <c:v>PCIe NIC</c:v>
                        </c:pt>
                        <c:pt idx="8">
                          <c:v>ND Base</c:v>
                        </c:pt>
                        <c:pt idx="9">
                          <c:v>ND RowC</c:v>
                        </c:pt>
                        <c:pt idx="10">
                          <c:v>Intg NIC</c:v>
                        </c:pt>
                        <c:pt idx="11">
                          <c:v>PCIe NIC</c:v>
                        </c:pt>
                      </c:lvl>
                      <c:lvl>
                        <c:pt idx="0">
                          <c:v>64 Bytes</c:v>
                        </c:pt>
                        <c:pt idx="4">
                          <c:v>512 Bytes</c:v>
                        </c:pt>
                        <c:pt idx="8">
                          <c:v>2048 Bytes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breakdown!$AH$23:$AH$38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0.1394</c:v>
                      </c:pt>
                      <c:pt idx="1">
                        <c:v>0.1394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0.15210000000000001</c:v>
                      </c:pt>
                      <c:pt idx="5">
                        <c:v>0.15210000000000001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0.25130000000000002</c:v>
                      </c:pt>
                      <c:pt idx="9">
                        <c:v>0.25130000000000002</c:v>
                      </c:pt>
                      <c:pt idx="10">
                        <c:v>0</c:v>
                      </c:pt>
                      <c:pt idx="1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2377-4435-808D-1BCAD229D683}"/>
                  </c:ext>
                </c:extLst>
              </c15:ser>
            </c15:filteredBarSeries>
            <c15:filteredBarSeries>
              <c15:ser>
                <c:idx val="14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breakdown!$AI$22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breakdown!$AB$23:$AC$38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ND Base</c:v>
                        </c:pt>
                        <c:pt idx="1">
                          <c:v>ND RowC</c:v>
                        </c:pt>
                        <c:pt idx="2">
                          <c:v>Intg NIC</c:v>
                        </c:pt>
                        <c:pt idx="3">
                          <c:v>PCIe NIC</c:v>
                        </c:pt>
                        <c:pt idx="4">
                          <c:v>ND Base</c:v>
                        </c:pt>
                        <c:pt idx="5">
                          <c:v>ND RowC</c:v>
                        </c:pt>
                        <c:pt idx="6">
                          <c:v>Intg NIC</c:v>
                        </c:pt>
                        <c:pt idx="7">
                          <c:v>PCIe NIC</c:v>
                        </c:pt>
                        <c:pt idx="8">
                          <c:v>ND Base</c:v>
                        </c:pt>
                        <c:pt idx="9">
                          <c:v>ND RowC</c:v>
                        </c:pt>
                        <c:pt idx="10">
                          <c:v>Intg NIC</c:v>
                        </c:pt>
                        <c:pt idx="11">
                          <c:v>PCIe NIC</c:v>
                        </c:pt>
                      </c:lvl>
                      <c:lvl>
                        <c:pt idx="0">
                          <c:v>64 Bytes</c:v>
                        </c:pt>
                        <c:pt idx="4">
                          <c:v>512 Bytes</c:v>
                        </c:pt>
                        <c:pt idx="8">
                          <c:v>2048 Bytes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breakdown!$AI$23:$AI$38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1.2506000000000004</c:v>
                      </c:pt>
                      <c:pt idx="1">
                        <c:v>1.1351000000000002</c:v>
                      </c:pt>
                      <c:pt idx="2">
                        <c:v>1.2993000000000001</c:v>
                      </c:pt>
                      <c:pt idx="3">
                        <c:v>2.106808</c:v>
                      </c:pt>
                      <c:pt idx="4">
                        <c:v>1.6172399999999998</c:v>
                      </c:pt>
                      <c:pt idx="5">
                        <c:v>1.3755600000000001</c:v>
                      </c:pt>
                      <c:pt idx="6">
                        <c:v>1.9022999999999999</c:v>
                      </c:pt>
                      <c:pt idx="7">
                        <c:v>2.7688079999999999</c:v>
                      </c:pt>
                      <c:pt idx="8">
                        <c:v>2.2752599999999998</c:v>
                      </c:pt>
                      <c:pt idx="9">
                        <c:v>1.88334</c:v>
                      </c:pt>
                      <c:pt idx="10">
                        <c:v>2.7437999999999998</c:v>
                      </c:pt>
                      <c:pt idx="11">
                        <c:v>3.8198079999999996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2377-4435-808D-1BCAD229D683}"/>
                  </c:ext>
                </c:extLst>
              </c15:ser>
            </c15:filteredBarSeries>
            <c15:filteredBarSeries>
              <c15:ser>
                <c:idx val="15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breakdown!$AJ$22</c15:sqref>
                        </c15:formulaRef>
                      </c:ext>
                    </c:extLst>
                    <c:strCache>
                      <c:ptCount val="1"/>
                      <c:pt idx="0">
                        <c:v>normalized to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breakdown!$AB$23:$AC$38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ND Base</c:v>
                        </c:pt>
                        <c:pt idx="1">
                          <c:v>ND RowC</c:v>
                        </c:pt>
                        <c:pt idx="2">
                          <c:v>Intg NIC</c:v>
                        </c:pt>
                        <c:pt idx="3">
                          <c:v>PCIe NIC</c:v>
                        </c:pt>
                        <c:pt idx="4">
                          <c:v>ND Base</c:v>
                        </c:pt>
                        <c:pt idx="5">
                          <c:v>ND RowC</c:v>
                        </c:pt>
                        <c:pt idx="6">
                          <c:v>Intg NIC</c:v>
                        </c:pt>
                        <c:pt idx="7">
                          <c:v>PCIe NIC</c:v>
                        </c:pt>
                        <c:pt idx="8">
                          <c:v>ND Base</c:v>
                        </c:pt>
                        <c:pt idx="9">
                          <c:v>ND RowC</c:v>
                        </c:pt>
                        <c:pt idx="10">
                          <c:v>Intg NIC</c:v>
                        </c:pt>
                        <c:pt idx="11">
                          <c:v>PCIe NIC</c:v>
                        </c:pt>
                      </c:lvl>
                      <c:lvl>
                        <c:pt idx="0">
                          <c:v>64 Bytes</c:v>
                        </c:pt>
                        <c:pt idx="4">
                          <c:v>512 Bytes</c:v>
                        </c:pt>
                        <c:pt idx="8">
                          <c:v>2048 Bytes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breakdown!$AJ$23:$AJ$38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2.106808</c:v>
                      </c:pt>
                      <c:pt idx="1">
                        <c:v>2.106808</c:v>
                      </c:pt>
                      <c:pt idx="2">
                        <c:v>2.106808</c:v>
                      </c:pt>
                      <c:pt idx="3">
                        <c:v>2.106808</c:v>
                      </c:pt>
                      <c:pt idx="4">
                        <c:v>2.106808</c:v>
                      </c:pt>
                      <c:pt idx="5">
                        <c:v>2.106808</c:v>
                      </c:pt>
                      <c:pt idx="6">
                        <c:v>2.106808</c:v>
                      </c:pt>
                      <c:pt idx="7">
                        <c:v>2.106808</c:v>
                      </c:pt>
                      <c:pt idx="8">
                        <c:v>2.106808</c:v>
                      </c:pt>
                      <c:pt idx="9">
                        <c:v>2.106808</c:v>
                      </c:pt>
                      <c:pt idx="10">
                        <c:v>2.106808</c:v>
                      </c:pt>
                      <c:pt idx="11">
                        <c:v>2.106808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2377-4435-808D-1BCAD229D683}"/>
                  </c:ext>
                </c:extLst>
              </c15:ser>
            </c15:filteredBarSeries>
            <c15:filteredBarSeries>
              <c15:ser>
                <c:idx val="16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breakdown!$AK$22</c15:sqref>
                        </c15:formulaRef>
                      </c:ext>
                    </c:extLst>
                    <c:strCache>
                      <c:ptCount val="1"/>
                      <c:pt idx="0">
                        <c:v>wire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breakdown!$AB$23:$AC$38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ND Base</c:v>
                        </c:pt>
                        <c:pt idx="1">
                          <c:v>ND RowC</c:v>
                        </c:pt>
                        <c:pt idx="2">
                          <c:v>Intg NIC</c:v>
                        </c:pt>
                        <c:pt idx="3">
                          <c:v>PCIe NIC</c:v>
                        </c:pt>
                        <c:pt idx="4">
                          <c:v>ND Base</c:v>
                        </c:pt>
                        <c:pt idx="5">
                          <c:v>ND RowC</c:v>
                        </c:pt>
                        <c:pt idx="6">
                          <c:v>Intg NIC</c:v>
                        </c:pt>
                        <c:pt idx="7">
                          <c:v>PCIe NIC</c:v>
                        </c:pt>
                        <c:pt idx="8">
                          <c:v>ND Base</c:v>
                        </c:pt>
                        <c:pt idx="9">
                          <c:v>ND RowC</c:v>
                        </c:pt>
                        <c:pt idx="10">
                          <c:v>Intg NIC</c:v>
                        </c:pt>
                        <c:pt idx="11">
                          <c:v>PCIe NIC</c:v>
                        </c:pt>
                      </c:lvl>
                      <c:lvl>
                        <c:pt idx="0">
                          <c:v>64 Bytes</c:v>
                        </c:pt>
                        <c:pt idx="4">
                          <c:v>512 Bytes</c:v>
                        </c:pt>
                        <c:pt idx="8">
                          <c:v>2048 Bytes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breakdown!$AK$23:$AK$38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5.3161465116897219E-2</c:v>
                      </c:pt>
                      <c:pt idx="1">
                        <c:v>5.3161465116897219E-2</c:v>
                      </c:pt>
                      <c:pt idx="2">
                        <c:v>5.3161465116897219E-2</c:v>
                      </c:pt>
                      <c:pt idx="3">
                        <c:v>5.3161465116897219E-2</c:v>
                      </c:pt>
                      <c:pt idx="4">
                        <c:v>9.4930814768123151E-2</c:v>
                      </c:pt>
                      <c:pt idx="5">
                        <c:v>9.4930814768123151E-2</c:v>
                      </c:pt>
                      <c:pt idx="6">
                        <c:v>9.4930814768123151E-2</c:v>
                      </c:pt>
                      <c:pt idx="7">
                        <c:v>9.4930814768123151E-2</c:v>
                      </c:pt>
                      <c:pt idx="8">
                        <c:v>0.23732632494275702</c:v>
                      </c:pt>
                      <c:pt idx="9">
                        <c:v>0.23732632494275702</c:v>
                      </c:pt>
                      <c:pt idx="10">
                        <c:v>0.23732632494275702</c:v>
                      </c:pt>
                      <c:pt idx="11">
                        <c:v>0.23732632494275702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2377-4435-808D-1BCAD229D683}"/>
                  </c:ext>
                </c:extLst>
              </c15:ser>
            </c15:filteredBarSeries>
            <c15:filteredBarSeries>
              <c15:ser>
                <c:idx val="17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breakdown!$AL$22</c15:sqref>
                        </c15:formulaRef>
                      </c:ext>
                    </c:extLst>
                    <c:strCache>
                      <c:ptCount val="1"/>
                      <c:pt idx="0">
                        <c:v>DMA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breakdown!$AB$23:$AC$38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ND Base</c:v>
                        </c:pt>
                        <c:pt idx="1">
                          <c:v>ND RowC</c:v>
                        </c:pt>
                        <c:pt idx="2">
                          <c:v>Intg NIC</c:v>
                        </c:pt>
                        <c:pt idx="3">
                          <c:v>PCIe NIC</c:v>
                        </c:pt>
                        <c:pt idx="4">
                          <c:v>ND Base</c:v>
                        </c:pt>
                        <c:pt idx="5">
                          <c:v>ND RowC</c:v>
                        </c:pt>
                        <c:pt idx="6">
                          <c:v>Intg NIC</c:v>
                        </c:pt>
                        <c:pt idx="7">
                          <c:v>PCIe NIC</c:v>
                        </c:pt>
                        <c:pt idx="8">
                          <c:v>ND Base</c:v>
                        </c:pt>
                        <c:pt idx="9">
                          <c:v>ND RowC</c:v>
                        </c:pt>
                        <c:pt idx="10">
                          <c:v>Intg NIC</c:v>
                        </c:pt>
                        <c:pt idx="11">
                          <c:v>PCIe NIC</c:v>
                        </c:pt>
                      </c:lvl>
                      <c:lvl>
                        <c:pt idx="0">
                          <c:v>64 Bytes</c:v>
                        </c:pt>
                        <c:pt idx="4">
                          <c:v>512 Bytes</c:v>
                        </c:pt>
                        <c:pt idx="8">
                          <c:v>2048 Bytes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breakdown!$AL$23:$AL$38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0.17092160272791829</c:v>
                      </c:pt>
                      <c:pt idx="1">
                        <c:v>0.17092160272791829</c:v>
                      </c:pt>
                      <c:pt idx="2">
                        <c:v>0.170636811707569</c:v>
                      </c:pt>
                      <c:pt idx="3">
                        <c:v>0.41152634696659596</c:v>
                      </c:pt>
                      <c:pt idx="4">
                        <c:v>0.18729708639800113</c:v>
                      </c:pt>
                      <c:pt idx="5">
                        <c:v>0.18729708639800113</c:v>
                      </c:pt>
                      <c:pt idx="6">
                        <c:v>0.19539201673811801</c:v>
                      </c:pt>
                      <c:pt idx="7">
                        <c:v>0.45628600233148908</c:v>
                      </c:pt>
                      <c:pt idx="8">
                        <c:v>0.24529952420913534</c:v>
                      </c:pt>
                      <c:pt idx="9">
                        <c:v>0.24529952420913534</c:v>
                      </c:pt>
                      <c:pt idx="10">
                        <c:v>0.24529952420913534</c:v>
                      </c:pt>
                      <c:pt idx="11">
                        <c:v>0.61363304107445948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2377-4435-808D-1BCAD229D683}"/>
                  </c:ext>
                </c:extLst>
              </c15:ser>
            </c15:filteredBarSeries>
            <c15:filteredBarSeries>
              <c15:ser>
                <c:idx val="18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breakdown!$AM$22</c15:sqref>
                        </c15:formulaRef>
                      </c:ext>
                    </c:extLst>
                    <c:strCache>
                      <c:ptCount val="1"/>
                      <c:pt idx="0">
                        <c:v>I/O reg acc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breakdown!$AB$23:$AC$38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ND Base</c:v>
                        </c:pt>
                        <c:pt idx="1">
                          <c:v>ND RowC</c:v>
                        </c:pt>
                        <c:pt idx="2">
                          <c:v>Intg NIC</c:v>
                        </c:pt>
                        <c:pt idx="3">
                          <c:v>PCIe NIC</c:v>
                        </c:pt>
                        <c:pt idx="4">
                          <c:v>ND Base</c:v>
                        </c:pt>
                        <c:pt idx="5">
                          <c:v>ND RowC</c:v>
                        </c:pt>
                        <c:pt idx="6">
                          <c:v>Intg NIC</c:v>
                        </c:pt>
                        <c:pt idx="7">
                          <c:v>PCIe NIC</c:v>
                        </c:pt>
                        <c:pt idx="8">
                          <c:v>ND Base</c:v>
                        </c:pt>
                        <c:pt idx="9">
                          <c:v>ND RowC</c:v>
                        </c:pt>
                        <c:pt idx="10">
                          <c:v>Intg NIC</c:v>
                        </c:pt>
                        <c:pt idx="11">
                          <c:v>PCIe NIC</c:v>
                        </c:pt>
                      </c:lvl>
                      <c:lvl>
                        <c:pt idx="0">
                          <c:v>64 Bytes</c:v>
                        </c:pt>
                        <c:pt idx="4">
                          <c:v>512 Bytes</c:v>
                        </c:pt>
                        <c:pt idx="8">
                          <c:v>2048 Bytes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breakdown!$AM$23:$AM$38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0.23025353995238299</c:v>
                      </c:pt>
                      <c:pt idx="1">
                        <c:v>0.23025353995238299</c:v>
                      </c:pt>
                      <c:pt idx="2">
                        <c:v>0.21425777764276574</c:v>
                      </c:pt>
                      <c:pt idx="3">
                        <c:v>0.35665328781739963</c:v>
                      </c:pt>
                      <c:pt idx="4">
                        <c:v>0.26025152742917246</c:v>
                      </c:pt>
                      <c:pt idx="5">
                        <c:v>0.26025152742917246</c:v>
                      </c:pt>
                      <c:pt idx="6">
                        <c:v>0.21444763832299857</c:v>
                      </c:pt>
                      <c:pt idx="7">
                        <c:v>0.35684314849763243</c:v>
                      </c:pt>
                      <c:pt idx="8">
                        <c:v>0.23001621410209186</c:v>
                      </c:pt>
                      <c:pt idx="9">
                        <c:v>0.23001621410209186</c:v>
                      </c:pt>
                      <c:pt idx="10">
                        <c:v>0.21435270798288217</c:v>
                      </c:pt>
                      <c:pt idx="11">
                        <c:v>0.35674821815751606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2377-4435-808D-1BCAD229D683}"/>
                  </c:ext>
                </c:extLst>
              </c15:ser>
            </c15:filteredBarSeries>
            <c15:filteredBarSeries>
              <c15:ser>
                <c:idx val="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breakdown!$AN$22</c15:sqref>
                        </c15:formulaRef>
                      </c:ext>
                    </c:extLst>
                    <c:strCache>
                      <c:ptCount val="1"/>
                      <c:pt idx="0">
                        <c:v>copy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breakdown!$AB$23:$AC$38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ND Base</c:v>
                        </c:pt>
                        <c:pt idx="1">
                          <c:v>ND RowC</c:v>
                        </c:pt>
                        <c:pt idx="2">
                          <c:v>Intg NIC</c:v>
                        </c:pt>
                        <c:pt idx="3">
                          <c:v>PCIe NIC</c:v>
                        </c:pt>
                        <c:pt idx="4">
                          <c:v>ND Base</c:v>
                        </c:pt>
                        <c:pt idx="5">
                          <c:v>ND RowC</c:v>
                        </c:pt>
                        <c:pt idx="6">
                          <c:v>Intg NIC</c:v>
                        </c:pt>
                        <c:pt idx="7">
                          <c:v>PCIe NIC</c:v>
                        </c:pt>
                        <c:pt idx="8">
                          <c:v>ND Base</c:v>
                        </c:pt>
                        <c:pt idx="9">
                          <c:v>ND RowC</c:v>
                        </c:pt>
                        <c:pt idx="10">
                          <c:v>Intg NIC</c:v>
                        </c:pt>
                        <c:pt idx="11">
                          <c:v>PCIe NIC</c:v>
                        </c:pt>
                      </c:lvl>
                      <c:lvl>
                        <c:pt idx="0">
                          <c:v>64 Bytes</c:v>
                        </c:pt>
                        <c:pt idx="4">
                          <c:v>512 Bytes</c:v>
                        </c:pt>
                        <c:pt idx="8">
                          <c:v>2048 Bytes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breakdown!$AN$23:$AN$38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7.3096361889645453E-2</c:v>
                      </c:pt>
                      <c:pt idx="1">
                        <c:v>1.8274090472411346E-2</c:v>
                      </c:pt>
                      <c:pt idx="2">
                        <c:v>0.17865890009910726</c:v>
                      </c:pt>
                      <c:pt idx="3">
                        <c:v>0.17865890009910726</c:v>
                      </c:pt>
                      <c:pt idx="4">
                        <c:v>0.15295176399557997</c:v>
                      </c:pt>
                      <c:pt idx="5">
                        <c:v>3.8237940998895006E-2</c:v>
                      </c:pt>
                      <c:pt idx="6">
                        <c:v>0.40615946018811394</c:v>
                      </c:pt>
                      <c:pt idx="7">
                        <c:v>0.40615946018811394</c:v>
                      </c:pt>
                      <c:pt idx="8">
                        <c:v>0.24803399265618881</c:v>
                      </c:pt>
                      <c:pt idx="9">
                        <c:v>6.2008498164047222E-2</c:v>
                      </c:pt>
                      <c:pt idx="10">
                        <c:v>0.60537077892242663</c:v>
                      </c:pt>
                      <c:pt idx="11">
                        <c:v>0.60537077892242663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2377-4435-808D-1BCAD229D683}"/>
                  </c:ext>
                </c:extLst>
              </c15:ser>
            </c15:filteredBarSeries>
            <c15:filteredBarSeries>
              <c15:ser>
                <c:idx val="3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breakdown!$AO$22</c15:sqref>
                        </c15:formulaRef>
                      </c:ext>
                    </c:extLst>
                    <c:strCache>
                      <c:ptCount val="1"/>
                      <c:pt idx="0">
                        <c:v>flush/inv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breakdown!$AB$23:$AC$38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ND Base</c:v>
                        </c:pt>
                        <c:pt idx="1">
                          <c:v>ND RowC</c:v>
                        </c:pt>
                        <c:pt idx="2">
                          <c:v>Intg NIC</c:v>
                        </c:pt>
                        <c:pt idx="3">
                          <c:v>PCIe NIC</c:v>
                        </c:pt>
                        <c:pt idx="4">
                          <c:v>ND Base</c:v>
                        </c:pt>
                        <c:pt idx="5">
                          <c:v>ND RowC</c:v>
                        </c:pt>
                        <c:pt idx="6">
                          <c:v>Intg NIC</c:v>
                        </c:pt>
                        <c:pt idx="7">
                          <c:v>PCIe NIC</c:v>
                        </c:pt>
                        <c:pt idx="8">
                          <c:v>ND Base</c:v>
                        </c:pt>
                        <c:pt idx="9">
                          <c:v>ND RowC</c:v>
                        </c:pt>
                        <c:pt idx="10">
                          <c:v>Intg NIC</c:v>
                        </c:pt>
                        <c:pt idx="11">
                          <c:v>PCIe NIC</c:v>
                        </c:pt>
                      </c:lvl>
                      <c:lvl>
                        <c:pt idx="0">
                          <c:v>64 Bytes</c:v>
                        </c:pt>
                        <c:pt idx="4">
                          <c:v>512 Bytes</c:v>
                        </c:pt>
                        <c:pt idx="8">
                          <c:v>2048 Bytes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breakdown!$AO$23:$AO$38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6.6166447061146522E-2</c:v>
                      </c:pt>
                      <c:pt idx="1">
                        <c:v>6.6166447061146522E-2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7.2194523658539372E-2</c:v>
                      </c:pt>
                      <c:pt idx="5">
                        <c:v>7.2194523658539372E-2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0.11927997235628497</c:v>
                      </c:pt>
                      <c:pt idx="9">
                        <c:v>0.11927997235628497</c:v>
                      </c:pt>
                      <c:pt idx="10">
                        <c:v>0</c:v>
                      </c:pt>
                      <c:pt idx="1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2377-4435-808D-1BCAD229D683}"/>
                  </c:ext>
                </c:extLst>
              </c15:ser>
            </c15:filteredBarSeries>
          </c:ext>
        </c:extLst>
      </c:barChart>
      <c:catAx>
        <c:axId val="5604978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Packet</a:t>
                </a:r>
                <a:r>
                  <a:rPr lang="en-US" baseline="0"/>
                  <a:t> Size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0499808"/>
        <c:crosses val="autoZero"/>
        <c:auto val="1"/>
        <c:lblAlgn val="ctr"/>
        <c:lblOffset val="100"/>
        <c:noMultiLvlLbl val="0"/>
      </c:catAx>
      <c:valAx>
        <c:axId val="560499808"/>
        <c:scaling>
          <c:orientation val="minMax"/>
          <c:max val="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Network Latency</a:t>
                </a:r>
              </a:p>
            </c:rich>
          </c:tx>
          <c:layout>
            <c:manualLayout>
              <c:xMode val="edge"/>
              <c:yMode val="edge"/>
              <c:x val="1.0962658444672833E-2"/>
              <c:y val="0.116224066586271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04978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16478832556486"/>
          <c:y val="0.12608168297144676"/>
          <c:w val="0.78679645530494546"/>
          <c:h val="0.7495955619183966"/>
        </c:manualLayout>
      </c:layout>
      <c:barChart>
        <c:barDir val="col"/>
        <c:grouping val="stacked"/>
        <c:varyColors val="0"/>
        <c:ser>
          <c:idx val="2"/>
          <c:order val="7"/>
          <c:tx>
            <c:strRef>
              <c:f>breakdown!$AK$46</c:f>
              <c:strCache>
                <c:ptCount val="1"/>
                <c:pt idx="0">
                  <c:v>wire</c:v>
                </c:pt>
              </c:strCache>
            </c:strRef>
          </c:tx>
          <c:spPr>
            <a:solidFill>
              <a:srgbClr val="A5A5A5"/>
            </a:solidFill>
            <a:ln w="2540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breakdown!$AB$47:$AC$50</c:f>
              <c:strCache>
                <c:ptCount val="4"/>
                <c:pt idx="0">
                  <c:v>ND Base</c:v>
                </c:pt>
                <c:pt idx="1">
                  <c:v>ND RowC</c:v>
                </c:pt>
                <c:pt idx="2">
                  <c:v>Intg NIC</c:v>
                </c:pt>
                <c:pt idx="3">
                  <c:v>PCIe NIC</c:v>
                </c:pt>
              </c:strCache>
            </c:strRef>
          </c:cat>
          <c:val>
            <c:numRef>
              <c:f>breakdown!$AK$47:$AK$50</c:f>
              <c:numCache>
                <c:formatCode>General</c:formatCode>
                <c:ptCount val="4"/>
                <c:pt idx="0">
                  <c:v>7.2233610997945688E-2</c:v>
                </c:pt>
                <c:pt idx="1">
                  <c:v>7.2233610997945688E-2</c:v>
                </c:pt>
                <c:pt idx="2">
                  <c:v>7.2233610997945688E-2</c:v>
                </c:pt>
                <c:pt idx="3">
                  <c:v>7.2233610997945688E-2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3-EF41-B37A-118E6417C865}"/>
            </c:ext>
          </c:extLst>
        </c:ser>
        <c:ser>
          <c:idx val="3"/>
          <c:order val="8"/>
          <c:tx>
            <c:strRef>
              <c:f>breakdown!$AL$46</c:f>
              <c:strCache>
                <c:ptCount val="1"/>
                <c:pt idx="0">
                  <c:v>DMA</c:v>
                </c:pt>
              </c:strCache>
            </c:strRef>
          </c:tx>
          <c:spPr>
            <a:solidFill>
              <a:schemeClr val="accent4"/>
            </a:solidFill>
            <a:ln w="2540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breakdown!$AB$47:$AC$50</c:f>
              <c:strCache>
                <c:ptCount val="4"/>
                <c:pt idx="0">
                  <c:v>ND Base</c:v>
                </c:pt>
                <c:pt idx="1">
                  <c:v>ND RowC</c:v>
                </c:pt>
                <c:pt idx="2">
                  <c:v>Intg NIC</c:v>
                </c:pt>
                <c:pt idx="3">
                  <c:v>PCIe NIC</c:v>
                </c:pt>
              </c:strCache>
            </c:strRef>
          </c:cat>
          <c:val>
            <c:numRef>
              <c:f>breakdown!$AL$47:$AL$50</c:f>
              <c:numCache>
                <c:formatCode>General</c:formatCode>
                <c:ptCount val="4"/>
                <c:pt idx="0">
                  <c:v>0.14251584075168808</c:v>
                </c:pt>
                <c:pt idx="1">
                  <c:v>0.14251584075168808</c:v>
                </c:pt>
                <c:pt idx="2">
                  <c:v>0.14867533754597678</c:v>
                </c:pt>
                <c:pt idx="3">
                  <c:v>0.34719164347979342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43-EF41-B37A-118E6417C865}"/>
            </c:ext>
          </c:extLst>
        </c:ser>
        <c:ser>
          <c:idx val="4"/>
          <c:order val="9"/>
          <c:tx>
            <c:strRef>
              <c:f>breakdown!$AM$46</c:f>
              <c:strCache>
                <c:ptCount val="1"/>
                <c:pt idx="0">
                  <c:v>I/O reg acc</c:v>
                </c:pt>
              </c:strCache>
            </c:strRef>
          </c:tx>
          <c:spPr>
            <a:solidFill>
              <a:schemeClr val="accent5"/>
            </a:solidFill>
            <a:ln w="2540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breakdown!$AB$47:$AC$50</c:f>
              <c:strCache>
                <c:ptCount val="4"/>
                <c:pt idx="0">
                  <c:v>ND Base</c:v>
                </c:pt>
                <c:pt idx="1">
                  <c:v>ND RowC</c:v>
                </c:pt>
                <c:pt idx="2">
                  <c:v>Intg NIC</c:v>
                </c:pt>
                <c:pt idx="3">
                  <c:v>PCIe NIC</c:v>
                </c:pt>
              </c:strCache>
            </c:strRef>
          </c:cat>
          <c:val>
            <c:numRef>
              <c:f>breakdown!$AM$47:$AM$50</c:f>
              <c:numCache>
                <c:formatCode>General</c:formatCode>
                <c:ptCount val="4"/>
                <c:pt idx="0">
                  <c:v>0.19802745441359601</c:v>
                </c:pt>
                <c:pt idx="1">
                  <c:v>0.19802745441359601</c:v>
                </c:pt>
                <c:pt idx="2">
                  <c:v>0.16317491136980244</c:v>
                </c:pt>
                <c:pt idx="3">
                  <c:v>0.27152478611734721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43-EF41-B37A-118E6417C865}"/>
            </c:ext>
          </c:extLst>
        </c:ser>
        <c:ser>
          <c:idx val="5"/>
          <c:order val="10"/>
          <c:tx>
            <c:strRef>
              <c:f>breakdown!$AN$46</c:f>
              <c:strCache>
                <c:ptCount val="1"/>
                <c:pt idx="0">
                  <c:v>copy</c:v>
                </c:pt>
              </c:strCache>
            </c:strRef>
          </c:tx>
          <c:spPr>
            <a:solidFill>
              <a:schemeClr val="accent6"/>
            </a:solidFill>
            <a:ln w="2540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breakdown!$AB$47:$AC$50</c:f>
              <c:strCache>
                <c:ptCount val="4"/>
                <c:pt idx="0">
                  <c:v>ND Base</c:v>
                </c:pt>
                <c:pt idx="1">
                  <c:v>ND RowC</c:v>
                </c:pt>
                <c:pt idx="2">
                  <c:v>Intg NIC</c:v>
                </c:pt>
                <c:pt idx="3">
                  <c:v>PCIe NIC</c:v>
                </c:pt>
              </c:strCache>
            </c:strRef>
          </c:cat>
          <c:val>
            <c:numRef>
              <c:f>breakdown!$AN$47:$AN$50</c:f>
              <c:numCache>
                <c:formatCode>General</c:formatCode>
                <c:ptCount val="4"/>
                <c:pt idx="0">
                  <c:v>0.11638221212882939</c:v>
                </c:pt>
                <c:pt idx="1">
                  <c:v>2.9095553032207358E-2</c:v>
                </c:pt>
                <c:pt idx="2">
                  <c:v>0.30904995940491359</c:v>
                </c:pt>
                <c:pt idx="3">
                  <c:v>0.30904995940491359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43-EF41-B37A-118E6417C865}"/>
            </c:ext>
          </c:extLst>
        </c:ser>
        <c:ser>
          <c:idx val="6"/>
          <c:order val="11"/>
          <c:tx>
            <c:strRef>
              <c:f>breakdown!$AO$46</c:f>
              <c:strCache>
                <c:ptCount val="1"/>
                <c:pt idx="0">
                  <c:v>flush/inv</c:v>
                </c:pt>
              </c:strCache>
            </c:strRef>
          </c:tx>
          <c:spPr>
            <a:solidFill>
              <a:srgbClr val="ED7D31"/>
            </a:solidFill>
            <a:ln w="2540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breakdown!$AB$47:$AC$50</c:f>
              <c:strCache>
                <c:ptCount val="4"/>
                <c:pt idx="0">
                  <c:v>ND Base</c:v>
                </c:pt>
                <c:pt idx="1">
                  <c:v>ND RowC</c:v>
                </c:pt>
                <c:pt idx="2">
                  <c:v>Intg NIC</c:v>
                </c:pt>
                <c:pt idx="3">
                  <c:v>PCIe NIC</c:v>
                </c:pt>
              </c:strCache>
            </c:strRef>
          </c:cat>
          <c:val>
            <c:numRef>
              <c:f>breakdown!$AO$47:$AO$50</c:f>
              <c:numCache>
                <c:formatCode>General</c:formatCode>
                <c:ptCount val="4"/>
                <c:pt idx="0">
                  <c:v>5.4933386497005215E-2</c:v>
                </c:pt>
                <c:pt idx="1">
                  <c:v>5.4933386497005215E-2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43-EF41-B37A-118E6417C8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60497840"/>
        <c:axId val="560499808"/>
        <c:extLst>
          <c:ext xmlns:c15="http://schemas.microsoft.com/office/drawing/2012/chart" uri="{02D57815-91ED-43cb-92C2-25804820EDAC}">
            <c15:filteredBarSeries>
              <c15:ser>
                <c:idx val="7"/>
                <c:order val="0"/>
                <c:tx>
                  <c:strRef>
                    <c:extLst>
                      <c:ext uri="{02D57815-91ED-43cb-92C2-25804820EDAC}">
                        <c15:formulaRef>
                          <c15:sqref>breakdown!$AD$46</c15:sqref>
                        </c15:formulaRef>
                      </c:ext>
                    </c:extLst>
                    <c:strCache>
                      <c:ptCount val="1"/>
                      <c:pt idx="0">
                        <c:v>wire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 w="25400">
                    <a:solidFill>
                      <a:sysClr val="windowText" lastClr="000000"/>
                    </a:solidFill>
                  </a:ln>
                  <a:effectLst/>
                </c:spPr>
                <c:invertIfNegative val="0"/>
                <c:dLbls>
                  <c:numFmt formatCode="#,##0.0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4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breakdown!$AB$47:$AC$50</c15:sqref>
                        </c15:formulaRef>
                      </c:ext>
                    </c:extLst>
                    <c:strCache>
                      <c:ptCount val="4"/>
                      <c:pt idx="0">
                        <c:v>ND Base</c:v>
                      </c:pt>
                      <c:pt idx="1">
                        <c:v>ND RowC</c:v>
                      </c:pt>
                      <c:pt idx="2">
                        <c:v>Intg NIC</c:v>
                      </c:pt>
                      <c:pt idx="3">
                        <c:v>PCIe NIC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breakdown!$AD$47:$AD$50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0.20000100000000001</c:v>
                      </c:pt>
                      <c:pt idx="1">
                        <c:v>0.20000100000000001</c:v>
                      </c:pt>
                      <c:pt idx="2">
                        <c:v>0.20000100000000001</c:v>
                      </c:pt>
                      <c:pt idx="3">
                        <c:v>0.20000100000000001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DC43-EF41-B37A-118E6417C865}"/>
                  </c:ext>
                </c:extLst>
              </c15:ser>
            </c15:filteredBarSeries>
            <c15:filteredBarSeries>
              <c15:ser>
                <c:idx val="8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breakdown!$AE$46</c15:sqref>
                        </c15:formulaRef>
                      </c:ext>
                    </c:extLst>
                    <c:strCache>
                      <c:ptCount val="1"/>
                      <c:pt idx="0">
                        <c:v>DMA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 w="25400">
                    <a:solidFill>
                      <a:sysClr val="windowText" lastClr="000000"/>
                    </a:solidFill>
                  </a:ln>
                  <a:effectLst/>
                </c:spPr>
                <c:invertIfNegative val="0"/>
                <c:dLbls>
                  <c:numFmt formatCode="#,##0.0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4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breakdown!$AB$47:$AC$50</c15:sqref>
                        </c15:formulaRef>
                      </c:ext>
                    </c:extLst>
                    <c:strCache>
                      <c:ptCount val="4"/>
                      <c:pt idx="0">
                        <c:v>ND Base</c:v>
                      </c:pt>
                      <c:pt idx="1">
                        <c:v>ND RowC</c:v>
                      </c:pt>
                      <c:pt idx="2">
                        <c:v>Intg NIC</c:v>
                      </c:pt>
                      <c:pt idx="3">
                        <c:v>PCIe NIC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breakdown!$AE$47:$AE$50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0.39459899999999998</c:v>
                      </c:pt>
                      <c:pt idx="1">
                        <c:v>0.39459899999999998</c:v>
                      </c:pt>
                      <c:pt idx="2">
                        <c:v>0.39479900000000001</c:v>
                      </c:pt>
                      <c:pt idx="3">
                        <c:v>0.96130699999999991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DC43-EF41-B37A-118E6417C865}"/>
                  </c:ext>
                </c:extLst>
              </c15:ser>
            </c15:filteredBarSeries>
            <c15:filteredBarSeries>
              <c15:ser>
                <c:idx val="9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breakdown!$AF$46</c15:sqref>
                        </c15:formulaRef>
                      </c:ext>
                    </c:extLst>
                    <c:strCache>
                      <c:ptCount val="1"/>
                      <c:pt idx="0">
                        <c:v>I/O reg acc</c:v>
                      </c:pt>
                    </c:strCache>
                  </c:strRef>
                </c:tx>
                <c:spPr>
                  <a:solidFill>
                    <a:srgbClr val="FFC000"/>
                  </a:solidFill>
                  <a:ln w="25400">
                    <a:solidFill>
                      <a:sysClr val="windowText" lastClr="000000"/>
                    </a:solidFill>
                  </a:ln>
                  <a:effectLst/>
                </c:spPr>
                <c:invertIfNegative val="0"/>
                <c:dLbls>
                  <c:numFmt formatCode="#,##0.0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4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breakdown!$AB$47:$AC$50</c15:sqref>
                        </c15:formulaRef>
                      </c:ext>
                    </c:extLst>
                    <c:strCache>
                      <c:ptCount val="4"/>
                      <c:pt idx="0">
                        <c:v>ND Base</c:v>
                      </c:pt>
                      <c:pt idx="1">
                        <c:v>ND RowC</c:v>
                      </c:pt>
                      <c:pt idx="2">
                        <c:v>Intg NIC</c:v>
                      </c:pt>
                      <c:pt idx="3">
                        <c:v>PCIe NIC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breakdown!$AF$47:$AF$50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0.54830000000000001</c:v>
                      </c:pt>
                      <c:pt idx="1">
                        <c:v>0.54830000000000001</c:v>
                      </c:pt>
                      <c:pt idx="2">
                        <c:v>0.45179999999999998</c:v>
                      </c:pt>
                      <c:pt idx="3">
                        <c:v>0.75180000000000002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DC43-EF41-B37A-118E6417C865}"/>
                  </c:ext>
                </c:extLst>
              </c15:ser>
            </c15:filteredBarSeries>
            <c15:filteredBarSeries>
              <c15:ser>
                <c:idx val="1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breakdown!$AG$46</c15:sqref>
                        </c15:formulaRef>
                      </c:ext>
                    </c:extLst>
                    <c:strCache>
                      <c:ptCount val="1"/>
                      <c:pt idx="0">
                        <c:v>copy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 w="25400">
                    <a:solidFill>
                      <a:sysClr val="windowText" lastClr="000000"/>
                    </a:solidFill>
                  </a:ln>
                  <a:effectLst/>
                </c:spPr>
                <c:invertIfNegative val="0"/>
                <c:dLbls>
                  <c:numFmt formatCode="#,##0.0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4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breakdown!$AB$47:$AC$50</c15:sqref>
                        </c15:formulaRef>
                      </c:ext>
                    </c:extLst>
                    <c:strCache>
                      <c:ptCount val="4"/>
                      <c:pt idx="0">
                        <c:v>ND Base</c:v>
                      </c:pt>
                      <c:pt idx="1">
                        <c:v>ND RowC</c:v>
                      </c:pt>
                      <c:pt idx="2">
                        <c:v>Intg NIC</c:v>
                      </c:pt>
                      <c:pt idx="3">
                        <c:v>PCIe NIC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breakdown!$AG$47:$AG$50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0.32223999999999986</c:v>
                      </c:pt>
                      <c:pt idx="1">
                        <c:v>8.0559999999999993E-2</c:v>
                      </c:pt>
                      <c:pt idx="2">
                        <c:v>0.85570000000000002</c:v>
                      </c:pt>
                      <c:pt idx="3">
                        <c:v>0.85570000000000002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DC43-EF41-B37A-118E6417C865}"/>
                  </c:ext>
                </c:extLst>
              </c15:ser>
            </c15:filteredBarSeries>
            <c15:filteredBarSeries>
              <c15:ser>
                <c:idx val="11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breakdown!$AH$46</c15:sqref>
                        </c15:formulaRef>
                      </c:ext>
                    </c:extLst>
                    <c:strCache>
                      <c:ptCount val="1"/>
                      <c:pt idx="0">
                        <c:v>flush/inv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 w="25400">
                    <a:solidFill>
                      <a:sysClr val="windowText" lastClr="000000"/>
                    </a:solidFill>
                  </a:ln>
                  <a:effectLst/>
                </c:spPr>
                <c:invertIfNegative val="0"/>
                <c:dLbls>
                  <c:numFmt formatCode="#,##0.0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4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breakdown!$AB$47:$AC$50</c15:sqref>
                        </c15:formulaRef>
                      </c:ext>
                    </c:extLst>
                    <c:strCache>
                      <c:ptCount val="4"/>
                      <c:pt idx="0">
                        <c:v>ND Base</c:v>
                      </c:pt>
                      <c:pt idx="1">
                        <c:v>ND RowC</c:v>
                      </c:pt>
                      <c:pt idx="2">
                        <c:v>Intg NIC</c:v>
                      </c:pt>
                      <c:pt idx="3">
                        <c:v>PCIe NIC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breakdown!$AH$47:$AH$50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0.15210000000000001</c:v>
                      </c:pt>
                      <c:pt idx="1">
                        <c:v>0.15210000000000001</c:v>
                      </c:pt>
                      <c:pt idx="2">
                        <c:v>0</c:v>
                      </c:pt>
                      <c:pt idx="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DC43-EF41-B37A-118E6417C865}"/>
                  </c:ext>
                </c:extLst>
              </c15:ser>
            </c15:filteredBarSeries>
            <c15:filteredBarSeries>
              <c15:ser>
                <c:idx val="0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breakdown!$AI$46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breakdown!$AB$47:$AC$50</c15:sqref>
                        </c15:formulaRef>
                      </c:ext>
                    </c:extLst>
                    <c:strCache>
                      <c:ptCount val="4"/>
                      <c:pt idx="0">
                        <c:v>ND Base</c:v>
                      </c:pt>
                      <c:pt idx="1">
                        <c:v>ND RowC</c:v>
                      </c:pt>
                      <c:pt idx="2">
                        <c:v>Intg NIC</c:v>
                      </c:pt>
                      <c:pt idx="3">
                        <c:v>PCIe NIC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breakdown!$AI$47:$AI$50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1.6172399999999998</c:v>
                      </c:pt>
                      <c:pt idx="1">
                        <c:v>1.3755600000000001</c:v>
                      </c:pt>
                      <c:pt idx="2">
                        <c:v>1.9022999999999999</c:v>
                      </c:pt>
                      <c:pt idx="3">
                        <c:v>2.7688079999999999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DC43-EF41-B37A-118E6417C865}"/>
                  </c:ext>
                </c:extLst>
              </c15:ser>
            </c15:filteredBarSeries>
            <c15:filteredBarSeries>
              <c15:ser>
                <c:idx val="1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breakdown!$AJ$46</c15:sqref>
                        </c15:formulaRef>
                      </c:ext>
                    </c:extLst>
                    <c:strCache>
                      <c:ptCount val="1"/>
                      <c:pt idx="0">
                        <c:v>normalized to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breakdown!$AB$47:$AC$50</c15:sqref>
                        </c15:formulaRef>
                      </c:ext>
                    </c:extLst>
                    <c:strCache>
                      <c:ptCount val="4"/>
                      <c:pt idx="0">
                        <c:v>ND Base</c:v>
                      </c:pt>
                      <c:pt idx="1">
                        <c:v>ND RowC</c:v>
                      </c:pt>
                      <c:pt idx="2">
                        <c:v>Intg NIC</c:v>
                      </c:pt>
                      <c:pt idx="3">
                        <c:v>PCIe NIC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breakdown!$AJ$47:$AJ$50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2.106808</c:v>
                      </c:pt>
                      <c:pt idx="1">
                        <c:v>2.106808</c:v>
                      </c:pt>
                      <c:pt idx="2">
                        <c:v>2.106808</c:v>
                      </c:pt>
                      <c:pt idx="3">
                        <c:v>2.106808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DC43-EF41-B37A-118E6417C865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breakdown!$AP$46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breakdown!$AB$47:$AC$50</c15:sqref>
                        </c15:formulaRef>
                      </c:ext>
                    </c:extLst>
                    <c:strCache>
                      <c:ptCount val="4"/>
                      <c:pt idx="0">
                        <c:v>ND Base</c:v>
                      </c:pt>
                      <c:pt idx="1">
                        <c:v>ND RowC</c:v>
                      </c:pt>
                      <c:pt idx="2">
                        <c:v>Intg NIC</c:v>
                      </c:pt>
                      <c:pt idx="3">
                        <c:v>PCIe NIC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breakdown!$AP$47:$AP$50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0.58409250478906438</c:v>
                      </c:pt>
                      <c:pt idx="1">
                        <c:v>0.4968058456924424</c:v>
                      </c:pt>
                      <c:pt idx="2">
                        <c:v>0.6870465557741815</c:v>
                      </c:pt>
                      <c:pt idx="3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DC43-EF41-B37A-118E6417C865}"/>
                  </c:ext>
                </c:extLst>
              </c15:ser>
            </c15:filteredBarSeries>
          </c:ext>
        </c:extLst>
      </c:barChart>
      <c:catAx>
        <c:axId val="560497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54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0499808"/>
        <c:crosses val="autoZero"/>
        <c:auto val="1"/>
        <c:lblAlgn val="ctr"/>
        <c:lblOffset val="100"/>
        <c:noMultiLvlLbl val="0"/>
      </c:catAx>
      <c:valAx>
        <c:axId val="560499808"/>
        <c:scaling>
          <c:orientation val="minMax"/>
          <c:max val="1.0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Network Latency</a:t>
                </a:r>
              </a:p>
            </c:rich>
          </c:tx>
          <c:layout>
            <c:manualLayout>
              <c:xMode val="edge"/>
              <c:yMode val="edge"/>
              <c:x val="1.0962658444672833E-2"/>
              <c:y val="0.116224066586271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04978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1.4618107691714469E-2"/>
          <c:w val="1"/>
          <c:h val="6.94459871471918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 sz="2400" b="1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16C64-57EA-4047-A1A5-3191A254D36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CEC48-3B11-4E13-816F-74A75F87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24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9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91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8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13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68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31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7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33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0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15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02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525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703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639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367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691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593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69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816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500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728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76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431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524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196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398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52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671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592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85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02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16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74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28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02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31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3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17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1430000" cy="914400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039"/>
            <a:ext cx="11430000" cy="5029200"/>
          </a:xfrm>
        </p:spPr>
        <p:txBody>
          <a:bodyPr/>
          <a:lstStyle>
            <a:lvl2pPr marL="685800" indent="-228600">
              <a:spcBef>
                <a:spcPts val="600"/>
              </a:spcBef>
              <a:buFont typeface="Wingdings" charset="2"/>
              <a:buChar char="ü"/>
              <a:defRPr/>
            </a:lvl2pPr>
            <a:lvl3pPr marL="1143000" indent="-228600">
              <a:spcBef>
                <a:spcPts val="600"/>
              </a:spcBef>
              <a:buFont typeface="Courier New" charset="0"/>
              <a:buChar char="o"/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3175"/>
            <a:ext cx="2743200" cy="365125"/>
          </a:xfrm>
        </p:spPr>
        <p:txBody>
          <a:bodyPr/>
          <a:lstStyle>
            <a:lvl1pPr>
              <a:defRPr sz="1400" b="1"/>
            </a:lvl1pPr>
          </a:lstStyle>
          <a:p>
            <a:fld id="{8840A91F-A1B3-44C1-9FC1-670A91959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3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3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92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7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64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89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7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6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0A91F-A1B3-44C1-9FC1-670A91959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798" y="866379"/>
            <a:ext cx="10558585" cy="2387600"/>
          </a:xfrm>
        </p:spPr>
        <p:txBody>
          <a:bodyPr>
            <a:normAutofit/>
          </a:bodyPr>
          <a:lstStyle/>
          <a:p>
            <a:r>
              <a:rPr lang="en-US" sz="4500" b="1" dirty="0" err="1">
                <a:latin typeface="Palatino Linotype" panose="02040502050505030304" pitchFamily="18" charset="0"/>
              </a:rPr>
              <a:t>NetDIMM</a:t>
            </a:r>
            <a:r>
              <a:rPr lang="en-US" sz="4500" b="1" dirty="0">
                <a:latin typeface="Palatino Linotype" panose="02040502050505030304" pitchFamily="18" charset="0"/>
              </a:rPr>
              <a:t>: Low-Latency, Near-Memory Network Interface Architecture</a:t>
            </a:r>
            <a:br>
              <a:rPr lang="en-US" sz="4500" b="1" dirty="0">
                <a:latin typeface="Palatino Linotype" panose="02040502050505030304" pitchFamily="18" charset="0"/>
              </a:rPr>
            </a:br>
            <a:endParaRPr lang="en-US" sz="4500" b="1" dirty="0">
              <a:latin typeface="Palatino Linotype" panose="0204050205050503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101" y="3421380"/>
            <a:ext cx="9745980" cy="223689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u="sng">
                <a:latin typeface="Palatino Linotype" pitchFamily="18" charset="0"/>
              </a:rPr>
              <a:t>Mohammad </a:t>
            </a:r>
            <a:r>
              <a:rPr lang="en-US" u="sng" err="1">
                <a:latin typeface="Palatino Linotype" pitchFamily="18" charset="0"/>
              </a:rPr>
              <a:t>Alian</a:t>
            </a:r>
            <a:r>
              <a:rPr lang="en-US">
                <a:latin typeface="Palatino Linotype" pitchFamily="18" charset="0"/>
              </a:rPr>
              <a:t>, and</a:t>
            </a:r>
            <a:r>
              <a:rPr lang="en-US" b="1">
                <a:latin typeface="Palatino Linotype" pitchFamily="18" charset="0"/>
              </a:rPr>
              <a:t> </a:t>
            </a:r>
            <a:r>
              <a:rPr lang="en-US">
                <a:latin typeface="Palatino Linotype" pitchFamily="18" charset="0"/>
              </a:rPr>
              <a:t>Nam Sung Kim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latin typeface="Palatino Linotype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latin typeface="Palatino Linotype" pitchFamily="18" charset="0"/>
              </a:rPr>
              <a:t>Electrical and Computer Engineering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>
                <a:latin typeface="Palatino Linotype" pitchFamily="18" charset="0"/>
              </a:rPr>
              <a:t>University of Illinois Urbana-Champaign</a:t>
            </a:r>
          </a:p>
        </p:txBody>
      </p:sp>
      <p:sp>
        <p:nvSpPr>
          <p:cNvPr id="6" name="Rectangle 33"/>
          <p:cNvSpPr txBox="1">
            <a:spLocks noChangeArrowheads="1"/>
          </p:cNvSpPr>
          <p:nvPr/>
        </p:nvSpPr>
        <p:spPr>
          <a:xfrm>
            <a:off x="457200" y="3130997"/>
            <a:ext cx="8229600" cy="2376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>
              <a:latin typeface="Palatino Linotype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t>1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186" y="5675315"/>
            <a:ext cx="3909060" cy="107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7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889B1-7F47-5448-A393-FBC57076E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Background: DDR5 Asynchronous Memory Access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A3D15-5CAB-7E4F-A9CE-95CBEBB81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B2E1A8-B74F-9C4C-8980-DA008BD3F74B}"/>
              </a:ext>
            </a:extLst>
          </p:cNvPr>
          <p:cNvCxnSpPr>
            <a:cxnSpLocks/>
          </p:cNvCxnSpPr>
          <p:nvPr/>
        </p:nvCxnSpPr>
        <p:spPr>
          <a:xfrm>
            <a:off x="1716477" y="1811154"/>
            <a:ext cx="68151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23E1E71-712A-9041-988F-9BBFC6A0DB30}"/>
              </a:ext>
            </a:extLst>
          </p:cNvPr>
          <p:cNvCxnSpPr>
            <a:cxnSpLocks/>
          </p:cNvCxnSpPr>
          <p:nvPr/>
        </p:nvCxnSpPr>
        <p:spPr>
          <a:xfrm>
            <a:off x="1716477" y="2546166"/>
            <a:ext cx="68151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C954A28-2FF2-B948-8046-8BE3AB7D8BEF}"/>
              </a:ext>
            </a:extLst>
          </p:cNvPr>
          <p:cNvSpPr txBox="1"/>
          <p:nvPr/>
        </p:nvSpPr>
        <p:spPr>
          <a:xfrm>
            <a:off x="217001" y="1621925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Command bus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98AF66-3AA9-D64B-8793-2AF4200F359F}"/>
              </a:ext>
            </a:extLst>
          </p:cNvPr>
          <p:cNvSpPr txBox="1"/>
          <p:nvPr/>
        </p:nvSpPr>
        <p:spPr>
          <a:xfrm>
            <a:off x="621261" y="2310700"/>
            <a:ext cx="1006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Data bus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E78EFED-6A6B-454B-BCCE-A3DA096DA0D7}"/>
              </a:ext>
            </a:extLst>
          </p:cNvPr>
          <p:cNvSpPr/>
          <p:nvPr/>
        </p:nvSpPr>
        <p:spPr>
          <a:xfrm>
            <a:off x="1930785" y="1634625"/>
            <a:ext cx="1578523" cy="369332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Row Acc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1C70EAC9-1CC3-4441-BA88-848656BF3ACF}"/>
              </a:ext>
            </a:extLst>
          </p:cNvPr>
          <p:cNvSpPr/>
          <p:nvPr/>
        </p:nvSpPr>
        <p:spPr>
          <a:xfrm>
            <a:off x="4477130" y="1634625"/>
            <a:ext cx="1578522" cy="369332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Col Acc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0E3CC1C-C9EB-6144-BD9E-5B33DA86E9DB}"/>
              </a:ext>
            </a:extLst>
          </p:cNvPr>
          <p:cNvSpPr/>
          <p:nvPr/>
        </p:nvSpPr>
        <p:spPr>
          <a:xfrm>
            <a:off x="6789820" y="2361500"/>
            <a:ext cx="1578522" cy="369332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ED6253-2490-1647-85C8-0351C2D38466}"/>
              </a:ext>
            </a:extLst>
          </p:cNvPr>
          <p:cNvSpPr txBox="1"/>
          <p:nvPr/>
        </p:nvSpPr>
        <p:spPr>
          <a:xfrm>
            <a:off x="4221148" y="2781255"/>
            <a:ext cx="2369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DRAM Operation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001CB2C-CE44-9B43-9A12-CA8E968AD183}"/>
              </a:ext>
            </a:extLst>
          </p:cNvPr>
          <p:cNvCxnSpPr>
            <a:cxnSpLocks/>
          </p:cNvCxnSpPr>
          <p:nvPr/>
        </p:nvCxnSpPr>
        <p:spPr>
          <a:xfrm>
            <a:off x="3517057" y="2361500"/>
            <a:ext cx="3269114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CF18F3C-AEAE-FC44-BEC9-6C584F597A4A}"/>
              </a:ext>
            </a:extLst>
          </p:cNvPr>
          <p:cNvCxnSpPr>
            <a:cxnSpLocks/>
          </p:cNvCxnSpPr>
          <p:nvPr/>
        </p:nvCxnSpPr>
        <p:spPr>
          <a:xfrm>
            <a:off x="3509308" y="2011612"/>
            <a:ext cx="7749" cy="3498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0A41F5C6-3254-114A-9F5C-E9072657E6C1}"/>
              </a:ext>
            </a:extLst>
          </p:cNvPr>
          <p:cNvSpPr txBox="1"/>
          <p:nvPr/>
        </p:nvSpPr>
        <p:spPr>
          <a:xfrm>
            <a:off x="3826297" y="2025494"/>
            <a:ext cx="2785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err="1">
                <a:solidFill>
                  <a:srgbClr val="C00000"/>
                </a:solidFill>
              </a:rPr>
              <a:t>tRCD</a:t>
            </a:r>
            <a:r>
              <a:rPr lang="en-US" b="1">
                <a:solidFill>
                  <a:srgbClr val="C00000"/>
                </a:solidFill>
              </a:rPr>
              <a:t> + </a:t>
            </a:r>
            <a:r>
              <a:rPr lang="en-US" b="1" err="1">
                <a:solidFill>
                  <a:srgbClr val="C00000"/>
                </a:solidFill>
              </a:rPr>
              <a:t>tCAS</a:t>
            </a:r>
            <a:r>
              <a:rPr lang="en-US" b="1">
                <a:solidFill>
                  <a:srgbClr val="C00000"/>
                </a:solidFill>
              </a:rPr>
              <a:t> (deterministic)</a:t>
            </a:r>
          </a:p>
        </p:txBody>
      </p:sp>
    </p:spTree>
    <p:extLst>
      <p:ext uri="{BB962C8B-B14F-4D97-AF65-F5344CB8AC3E}">
        <p14:creationId xmlns:p14="http://schemas.microsoft.com/office/powerpoint/2010/main" val="87416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889B1-7F47-5448-A393-FBC57076E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Background: DDR5 Asynchronous Memory Access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A3D15-5CAB-7E4F-A9CE-95CBEBB81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B2E1A8-B74F-9C4C-8980-DA008BD3F74B}"/>
              </a:ext>
            </a:extLst>
          </p:cNvPr>
          <p:cNvCxnSpPr>
            <a:cxnSpLocks/>
          </p:cNvCxnSpPr>
          <p:nvPr/>
        </p:nvCxnSpPr>
        <p:spPr>
          <a:xfrm>
            <a:off x="1716477" y="1811154"/>
            <a:ext cx="68151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23E1E71-712A-9041-988F-9BBFC6A0DB30}"/>
              </a:ext>
            </a:extLst>
          </p:cNvPr>
          <p:cNvCxnSpPr>
            <a:cxnSpLocks/>
          </p:cNvCxnSpPr>
          <p:nvPr/>
        </p:nvCxnSpPr>
        <p:spPr>
          <a:xfrm>
            <a:off x="1716477" y="2546166"/>
            <a:ext cx="68151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C954A28-2FF2-B948-8046-8BE3AB7D8BEF}"/>
              </a:ext>
            </a:extLst>
          </p:cNvPr>
          <p:cNvSpPr txBox="1"/>
          <p:nvPr/>
        </p:nvSpPr>
        <p:spPr>
          <a:xfrm>
            <a:off x="217001" y="1621925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Command bus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98AF66-3AA9-D64B-8793-2AF4200F359F}"/>
              </a:ext>
            </a:extLst>
          </p:cNvPr>
          <p:cNvSpPr txBox="1"/>
          <p:nvPr/>
        </p:nvSpPr>
        <p:spPr>
          <a:xfrm>
            <a:off x="621261" y="2310700"/>
            <a:ext cx="1006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Data bus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E78EFED-6A6B-454B-BCCE-A3DA096DA0D7}"/>
              </a:ext>
            </a:extLst>
          </p:cNvPr>
          <p:cNvSpPr/>
          <p:nvPr/>
        </p:nvSpPr>
        <p:spPr>
          <a:xfrm>
            <a:off x="1930785" y="1634625"/>
            <a:ext cx="1578523" cy="369332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Row Acc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1C70EAC9-1CC3-4441-BA88-848656BF3ACF}"/>
              </a:ext>
            </a:extLst>
          </p:cNvPr>
          <p:cNvSpPr/>
          <p:nvPr/>
        </p:nvSpPr>
        <p:spPr>
          <a:xfrm>
            <a:off x="4477130" y="1634625"/>
            <a:ext cx="1578522" cy="369332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Col Acc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0E3CC1C-C9EB-6144-BD9E-5B33DA86E9DB}"/>
              </a:ext>
            </a:extLst>
          </p:cNvPr>
          <p:cNvSpPr/>
          <p:nvPr/>
        </p:nvSpPr>
        <p:spPr>
          <a:xfrm>
            <a:off x="6789820" y="2361500"/>
            <a:ext cx="1578522" cy="369332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data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7ED80B-794A-594D-A3B1-3FDA62FB0E42}"/>
              </a:ext>
            </a:extLst>
          </p:cNvPr>
          <p:cNvCxnSpPr>
            <a:cxnSpLocks/>
          </p:cNvCxnSpPr>
          <p:nvPr/>
        </p:nvCxnSpPr>
        <p:spPr>
          <a:xfrm>
            <a:off x="1690329" y="4265521"/>
            <a:ext cx="68151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241783D-2D4F-0741-9134-2B66AC32C8BA}"/>
              </a:ext>
            </a:extLst>
          </p:cNvPr>
          <p:cNvCxnSpPr>
            <a:cxnSpLocks/>
          </p:cNvCxnSpPr>
          <p:nvPr/>
        </p:nvCxnSpPr>
        <p:spPr>
          <a:xfrm>
            <a:off x="1690329" y="4989415"/>
            <a:ext cx="68151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93931EB-F367-DE4A-BBDA-484E64F6C335}"/>
              </a:ext>
            </a:extLst>
          </p:cNvPr>
          <p:cNvSpPr txBox="1"/>
          <p:nvPr/>
        </p:nvSpPr>
        <p:spPr>
          <a:xfrm>
            <a:off x="184350" y="4076292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Command bus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098D8D-8722-8A4E-9D3F-F54E218D2C50}"/>
              </a:ext>
            </a:extLst>
          </p:cNvPr>
          <p:cNvSpPr txBox="1"/>
          <p:nvPr/>
        </p:nvSpPr>
        <p:spPr>
          <a:xfrm>
            <a:off x="693308" y="4804749"/>
            <a:ext cx="1006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Data bus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14F9671-EA72-EB4D-A1B2-4C7F2C10F880}"/>
              </a:ext>
            </a:extLst>
          </p:cNvPr>
          <p:cNvSpPr/>
          <p:nvPr/>
        </p:nvSpPr>
        <p:spPr>
          <a:xfrm>
            <a:off x="1904639" y="4088992"/>
            <a:ext cx="699499" cy="369332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</a:rPr>
              <a:t>xRead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8FBF68D9-F828-6F43-A588-E5B07F4BBA51}"/>
              </a:ext>
            </a:extLst>
          </p:cNvPr>
          <p:cNvSpPr/>
          <p:nvPr/>
        </p:nvSpPr>
        <p:spPr>
          <a:xfrm>
            <a:off x="2604138" y="4088170"/>
            <a:ext cx="421253" cy="36933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ADR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573C965-9FC9-4E4B-A51D-21D58A910458}"/>
              </a:ext>
            </a:extLst>
          </p:cNvPr>
          <p:cNvCxnSpPr>
            <a:cxnSpLocks/>
          </p:cNvCxnSpPr>
          <p:nvPr/>
        </p:nvCxnSpPr>
        <p:spPr>
          <a:xfrm>
            <a:off x="1690329" y="5670452"/>
            <a:ext cx="68151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B70C1F5-44F2-D842-8FCC-EC20ECC371C8}"/>
              </a:ext>
            </a:extLst>
          </p:cNvPr>
          <p:cNvSpPr txBox="1"/>
          <p:nvPr/>
        </p:nvSpPr>
        <p:spPr>
          <a:xfrm>
            <a:off x="672113" y="5467131"/>
            <a:ext cx="1018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Resp bus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CEE6EA3-D8D6-4148-B4B9-7A5F360F71EF}"/>
              </a:ext>
            </a:extLst>
          </p:cNvPr>
          <p:cNvSpPr/>
          <p:nvPr/>
        </p:nvSpPr>
        <p:spPr>
          <a:xfrm>
            <a:off x="4111466" y="5455980"/>
            <a:ext cx="436034" cy="36933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RDY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AADD74FE-4E7E-1345-97BB-052D0A86BBC3}"/>
              </a:ext>
            </a:extLst>
          </p:cNvPr>
          <p:cNvSpPr/>
          <p:nvPr/>
        </p:nvSpPr>
        <p:spPr>
          <a:xfrm>
            <a:off x="3025391" y="4088170"/>
            <a:ext cx="421253" cy="36933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ID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DCD9B161-C0A7-604F-8627-7CBACC3973DE}"/>
              </a:ext>
            </a:extLst>
          </p:cNvPr>
          <p:cNvSpPr/>
          <p:nvPr/>
        </p:nvSpPr>
        <p:spPr>
          <a:xfrm>
            <a:off x="4830119" y="4061277"/>
            <a:ext cx="1578522" cy="369332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Send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7116E719-D6F0-154F-AC24-36F36FDEE4CF}"/>
              </a:ext>
            </a:extLst>
          </p:cNvPr>
          <p:cNvSpPr/>
          <p:nvPr/>
        </p:nvSpPr>
        <p:spPr>
          <a:xfrm>
            <a:off x="7922260" y="4822328"/>
            <a:ext cx="1133610" cy="369332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EE565FB0-FB11-7E40-A793-588FF3D3DB5D}"/>
              </a:ext>
            </a:extLst>
          </p:cNvPr>
          <p:cNvSpPr/>
          <p:nvPr/>
        </p:nvSpPr>
        <p:spPr>
          <a:xfrm>
            <a:off x="7486226" y="4822328"/>
            <a:ext cx="436034" cy="36933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584584-5129-A640-957E-819AB8DC0580}"/>
              </a:ext>
            </a:extLst>
          </p:cNvPr>
          <p:cNvSpPr txBox="1"/>
          <p:nvPr/>
        </p:nvSpPr>
        <p:spPr>
          <a:xfrm>
            <a:off x="2944822" y="3618090"/>
            <a:ext cx="46038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>
                <a:solidFill>
                  <a:srgbClr val="C00000"/>
                </a:solidFill>
              </a:rPr>
              <a:t>⓵</a:t>
            </a: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97E896D-92FC-174F-8B3C-85FDDE08FA44}"/>
              </a:ext>
            </a:extLst>
          </p:cNvPr>
          <p:cNvSpPr/>
          <p:nvPr/>
        </p:nvSpPr>
        <p:spPr>
          <a:xfrm>
            <a:off x="4550822" y="4461292"/>
            <a:ext cx="240715" cy="1171853"/>
          </a:xfrm>
          <a:custGeom>
            <a:avLst/>
            <a:gdLst>
              <a:gd name="connsiteX0" fmla="*/ 1018 w 240715"/>
              <a:gd name="connsiteY0" fmla="*/ 1171853 h 1171853"/>
              <a:gd name="connsiteX1" fmla="*/ 36529 w 240715"/>
              <a:gd name="connsiteY1" fmla="*/ 399495 h 1171853"/>
              <a:gd name="connsiteX2" fmla="*/ 240715 w 240715"/>
              <a:gd name="connsiteY2" fmla="*/ 0 h 1171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0715" h="1171853">
                <a:moveTo>
                  <a:pt x="1018" y="1171853"/>
                </a:moveTo>
                <a:cubicBezTo>
                  <a:pt x="-1202" y="883328"/>
                  <a:pt x="-3421" y="594804"/>
                  <a:pt x="36529" y="399495"/>
                </a:cubicBezTo>
                <a:cubicBezTo>
                  <a:pt x="76479" y="204186"/>
                  <a:pt x="158597" y="102093"/>
                  <a:pt x="240715" y="0"/>
                </a:cubicBezTo>
              </a:path>
            </a:pathLst>
          </a:custGeom>
          <a:noFill/>
          <a:ln w="31750">
            <a:solidFill>
              <a:srgbClr val="C0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847783-369D-E545-A021-1E8F9A647DC3}"/>
              </a:ext>
            </a:extLst>
          </p:cNvPr>
          <p:cNvSpPr txBox="1"/>
          <p:nvPr/>
        </p:nvSpPr>
        <p:spPr>
          <a:xfrm>
            <a:off x="4116365" y="5023839"/>
            <a:ext cx="46038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>
                <a:solidFill>
                  <a:srgbClr val="C00000"/>
                </a:solidFill>
              </a:rPr>
              <a:t>⓶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636C093-A995-C04A-A599-F26BC3A2B996}"/>
              </a:ext>
            </a:extLst>
          </p:cNvPr>
          <p:cNvSpPr txBox="1"/>
          <p:nvPr/>
        </p:nvSpPr>
        <p:spPr>
          <a:xfrm>
            <a:off x="4943468" y="3633138"/>
            <a:ext cx="46038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>
                <a:solidFill>
                  <a:srgbClr val="C00000"/>
                </a:solidFill>
              </a:rPr>
              <a:t>⓷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856E955-1FDE-DA4E-8021-DAA47F3D9C13}"/>
              </a:ext>
            </a:extLst>
          </p:cNvPr>
          <p:cNvSpPr txBox="1"/>
          <p:nvPr/>
        </p:nvSpPr>
        <p:spPr>
          <a:xfrm>
            <a:off x="7527134" y="4352739"/>
            <a:ext cx="46038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>
                <a:solidFill>
                  <a:srgbClr val="C00000"/>
                </a:solidFill>
              </a:rPr>
              <a:t>⓸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ED6253-2490-1647-85C8-0351C2D38466}"/>
              </a:ext>
            </a:extLst>
          </p:cNvPr>
          <p:cNvSpPr txBox="1"/>
          <p:nvPr/>
        </p:nvSpPr>
        <p:spPr>
          <a:xfrm>
            <a:off x="4221148" y="2781255"/>
            <a:ext cx="2369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DRAM Operation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670F92C-CE1B-584A-8E0D-1CF631E01A8E}"/>
              </a:ext>
            </a:extLst>
          </p:cNvPr>
          <p:cNvCxnSpPr>
            <a:cxnSpLocks/>
          </p:cNvCxnSpPr>
          <p:nvPr/>
        </p:nvCxnSpPr>
        <p:spPr>
          <a:xfrm>
            <a:off x="3517057" y="2361500"/>
            <a:ext cx="3269114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E66B389-5EC6-F444-919B-F6CFF264DA54}"/>
              </a:ext>
            </a:extLst>
          </p:cNvPr>
          <p:cNvCxnSpPr>
            <a:cxnSpLocks/>
          </p:cNvCxnSpPr>
          <p:nvPr/>
        </p:nvCxnSpPr>
        <p:spPr>
          <a:xfrm>
            <a:off x="3509308" y="2011612"/>
            <a:ext cx="7749" cy="3498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9D72F021-C046-7E4D-A955-3BBE608B6AC0}"/>
              </a:ext>
            </a:extLst>
          </p:cNvPr>
          <p:cNvSpPr txBox="1"/>
          <p:nvPr/>
        </p:nvSpPr>
        <p:spPr>
          <a:xfrm>
            <a:off x="3826297" y="2025494"/>
            <a:ext cx="2785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err="1">
                <a:solidFill>
                  <a:srgbClr val="C00000"/>
                </a:solidFill>
              </a:rPr>
              <a:t>tRCD</a:t>
            </a:r>
            <a:r>
              <a:rPr lang="en-US" b="1">
                <a:solidFill>
                  <a:srgbClr val="C00000"/>
                </a:solidFill>
              </a:rPr>
              <a:t> + </a:t>
            </a:r>
            <a:r>
              <a:rPr lang="en-US" b="1" err="1">
                <a:solidFill>
                  <a:srgbClr val="C00000"/>
                </a:solidFill>
              </a:rPr>
              <a:t>tCAS</a:t>
            </a:r>
            <a:r>
              <a:rPr lang="en-US" b="1">
                <a:solidFill>
                  <a:srgbClr val="C00000"/>
                </a:solidFill>
              </a:rPr>
              <a:t> (deterministic)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B71723A-78C6-7545-BE8E-3BD810234F2C}"/>
              </a:ext>
            </a:extLst>
          </p:cNvPr>
          <p:cNvCxnSpPr>
            <a:cxnSpLocks/>
          </p:cNvCxnSpPr>
          <p:nvPr/>
        </p:nvCxnSpPr>
        <p:spPr>
          <a:xfrm>
            <a:off x="3446644" y="4800242"/>
            <a:ext cx="4056851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E21DDBC-37BB-A542-BEBC-18455662F59C}"/>
              </a:ext>
            </a:extLst>
          </p:cNvPr>
          <p:cNvCxnSpPr>
            <a:cxnSpLocks/>
          </p:cNvCxnSpPr>
          <p:nvPr/>
        </p:nvCxnSpPr>
        <p:spPr>
          <a:xfrm>
            <a:off x="3446644" y="4463939"/>
            <a:ext cx="0" cy="36896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26792A12-5308-5848-B98D-8DC0962BBC0F}"/>
              </a:ext>
            </a:extLst>
          </p:cNvPr>
          <p:cNvSpPr txBox="1"/>
          <p:nvPr/>
        </p:nvSpPr>
        <p:spPr>
          <a:xfrm>
            <a:off x="4923032" y="4419972"/>
            <a:ext cx="186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Nondeterministic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3B36207-D670-284D-B822-9953F4FB8923}"/>
              </a:ext>
            </a:extLst>
          </p:cNvPr>
          <p:cNvSpPr txBox="1"/>
          <p:nvPr/>
        </p:nvSpPr>
        <p:spPr>
          <a:xfrm>
            <a:off x="3712894" y="5855711"/>
            <a:ext cx="3073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NVDIMM-P Operation </a:t>
            </a:r>
          </a:p>
        </p:txBody>
      </p:sp>
    </p:spTree>
    <p:extLst>
      <p:ext uri="{BB962C8B-B14F-4D97-AF65-F5344CB8AC3E}">
        <p14:creationId xmlns:p14="http://schemas.microsoft.com/office/powerpoint/2010/main" val="18090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 animBg="1"/>
      <p:bldP spid="45" grpId="0"/>
      <p:bldP spid="46" grpId="0"/>
      <p:bldP spid="47" grpId="0"/>
      <p:bldP spid="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889B1-7F47-5448-A393-FBC57076E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Background: DDR5 Asynchronous Memory Access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A3D15-5CAB-7E4F-A9CE-95CBEBB81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B2E1A8-B74F-9C4C-8980-DA008BD3F74B}"/>
              </a:ext>
            </a:extLst>
          </p:cNvPr>
          <p:cNvCxnSpPr>
            <a:cxnSpLocks/>
          </p:cNvCxnSpPr>
          <p:nvPr/>
        </p:nvCxnSpPr>
        <p:spPr>
          <a:xfrm>
            <a:off x="1716477" y="1811154"/>
            <a:ext cx="68151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23E1E71-712A-9041-988F-9BBFC6A0DB30}"/>
              </a:ext>
            </a:extLst>
          </p:cNvPr>
          <p:cNvCxnSpPr>
            <a:cxnSpLocks/>
          </p:cNvCxnSpPr>
          <p:nvPr/>
        </p:nvCxnSpPr>
        <p:spPr>
          <a:xfrm>
            <a:off x="1716477" y="2546166"/>
            <a:ext cx="68151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C954A28-2FF2-B948-8046-8BE3AB7D8BEF}"/>
              </a:ext>
            </a:extLst>
          </p:cNvPr>
          <p:cNvSpPr txBox="1"/>
          <p:nvPr/>
        </p:nvSpPr>
        <p:spPr>
          <a:xfrm>
            <a:off x="217001" y="1621925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Command bus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98AF66-3AA9-D64B-8793-2AF4200F359F}"/>
              </a:ext>
            </a:extLst>
          </p:cNvPr>
          <p:cNvSpPr txBox="1"/>
          <p:nvPr/>
        </p:nvSpPr>
        <p:spPr>
          <a:xfrm>
            <a:off x="621261" y="2310700"/>
            <a:ext cx="1006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Data bus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E78EFED-6A6B-454B-BCCE-A3DA096DA0D7}"/>
              </a:ext>
            </a:extLst>
          </p:cNvPr>
          <p:cNvSpPr/>
          <p:nvPr/>
        </p:nvSpPr>
        <p:spPr>
          <a:xfrm>
            <a:off x="1930785" y="1634625"/>
            <a:ext cx="1578523" cy="369332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Row Acc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1C70EAC9-1CC3-4441-BA88-848656BF3ACF}"/>
              </a:ext>
            </a:extLst>
          </p:cNvPr>
          <p:cNvSpPr/>
          <p:nvPr/>
        </p:nvSpPr>
        <p:spPr>
          <a:xfrm>
            <a:off x="4477130" y="1634625"/>
            <a:ext cx="1578522" cy="369332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Col Acc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0E3CC1C-C9EB-6144-BD9E-5B33DA86E9DB}"/>
              </a:ext>
            </a:extLst>
          </p:cNvPr>
          <p:cNvSpPr/>
          <p:nvPr/>
        </p:nvSpPr>
        <p:spPr>
          <a:xfrm>
            <a:off x="6789820" y="2361500"/>
            <a:ext cx="1578522" cy="369332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data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7ED80B-794A-594D-A3B1-3FDA62FB0E42}"/>
              </a:ext>
            </a:extLst>
          </p:cNvPr>
          <p:cNvCxnSpPr>
            <a:cxnSpLocks/>
          </p:cNvCxnSpPr>
          <p:nvPr/>
        </p:nvCxnSpPr>
        <p:spPr>
          <a:xfrm>
            <a:off x="1690329" y="4265521"/>
            <a:ext cx="68151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241783D-2D4F-0741-9134-2B66AC32C8BA}"/>
              </a:ext>
            </a:extLst>
          </p:cNvPr>
          <p:cNvCxnSpPr>
            <a:cxnSpLocks/>
          </p:cNvCxnSpPr>
          <p:nvPr/>
        </p:nvCxnSpPr>
        <p:spPr>
          <a:xfrm>
            <a:off x="1690329" y="4989415"/>
            <a:ext cx="68151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93931EB-F367-DE4A-BBDA-484E64F6C335}"/>
              </a:ext>
            </a:extLst>
          </p:cNvPr>
          <p:cNvSpPr txBox="1"/>
          <p:nvPr/>
        </p:nvSpPr>
        <p:spPr>
          <a:xfrm>
            <a:off x="184350" y="4076292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Command bus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098D8D-8722-8A4E-9D3F-F54E218D2C50}"/>
              </a:ext>
            </a:extLst>
          </p:cNvPr>
          <p:cNvSpPr txBox="1"/>
          <p:nvPr/>
        </p:nvSpPr>
        <p:spPr>
          <a:xfrm>
            <a:off x="693308" y="4804749"/>
            <a:ext cx="1006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Data bus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14F9671-EA72-EB4D-A1B2-4C7F2C10F880}"/>
              </a:ext>
            </a:extLst>
          </p:cNvPr>
          <p:cNvSpPr/>
          <p:nvPr/>
        </p:nvSpPr>
        <p:spPr>
          <a:xfrm>
            <a:off x="1904639" y="4088992"/>
            <a:ext cx="699499" cy="369332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</a:rPr>
              <a:t>xRead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8FBF68D9-F828-6F43-A588-E5B07F4BBA51}"/>
              </a:ext>
            </a:extLst>
          </p:cNvPr>
          <p:cNvSpPr/>
          <p:nvPr/>
        </p:nvSpPr>
        <p:spPr>
          <a:xfrm>
            <a:off x="2604138" y="4088170"/>
            <a:ext cx="421253" cy="36933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ADR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573C965-9FC9-4E4B-A51D-21D58A910458}"/>
              </a:ext>
            </a:extLst>
          </p:cNvPr>
          <p:cNvCxnSpPr>
            <a:cxnSpLocks/>
          </p:cNvCxnSpPr>
          <p:nvPr/>
        </p:nvCxnSpPr>
        <p:spPr>
          <a:xfrm>
            <a:off x="1690329" y="5670452"/>
            <a:ext cx="68151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B70C1F5-44F2-D842-8FCC-EC20ECC371C8}"/>
              </a:ext>
            </a:extLst>
          </p:cNvPr>
          <p:cNvSpPr txBox="1"/>
          <p:nvPr/>
        </p:nvSpPr>
        <p:spPr>
          <a:xfrm>
            <a:off x="672113" y="5467131"/>
            <a:ext cx="1018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Resp bus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CEE6EA3-D8D6-4148-B4B9-7A5F360F71EF}"/>
              </a:ext>
            </a:extLst>
          </p:cNvPr>
          <p:cNvSpPr/>
          <p:nvPr/>
        </p:nvSpPr>
        <p:spPr>
          <a:xfrm>
            <a:off x="4111466" y="5455980"/>
            <a:ext cx="436034" cy="36933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RDY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AADD74FE-4E7E-1345-97BB-052D0A86BBC3}"/>
              </a:ext>
            </a:extLst>
          </p:cNvPr>
          <p:cNvSpPr/>
          <p:nvPr/>
        </p:nvSpPr>
        <p:spPr>
          <a:xfrm>
            <a:off x="3025391" y="4088170"/>
            <a:ext cx="421253" cy="36933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ID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DCD9B161-C0A7-604F-8627-7CBACC3973DE}"/>
              </a:ext>
            </a:extLst>
          </p:cNvPr>
          <p:cNvSpPr/>
          <p:nvPr/>
        </p:nvSpPr>
        <p:spPr>
          <a:xfrm>
            <a:off x="4830119" y="4061277"/>
            <a:ext cx="1578522" cy="369332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Send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584584-5129-A640-957E-819AB8DC0580}"/>
              </a:ext>
            </a:extLst>
          </p:cNvPr>
          <p:cNvSpPr txBox="1"/>
          <p:nvPr/>
        </p:nvSpPr>
        <p:spPr>
          <a:xfrm>
            <a:off x="2944822" y="3618090"/>
            <a:ext cx="46038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>
                <a:solidFill>
                  <a:srgbClr val="C00000"/>
                </a:solidFill>
              </a:rPr>
              <a:t>⓵</a:t>
            </a: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97E896D-92FC-174F-8B3C-85FDDE08FA44}"/>
              </a:ext>
            </a:extLst>
          </p:cNvPr>
          <p:cNvSpPr/>
          <p:nvPr/>
        </p:nvSpPr>
        <p:spPr>
          <a:xfrm>
            <a:off x="4550822" y="4461292"/>
            <a:ext cx="240715" cy="1171853"/>
          </a:xfrm>
          <a:custGeom>
            <a:avLst/>
            <a:gdLst>
              <a:gd name="connsiteX0" fmla="*/ 1018 w 240715"/>
              <a:gd name="connsiteY0" fmla="*/ 1171853 h 1171853"/>
              <a:gd name="connsiteX1" fmla="*/ 36529 w 240715"/>
              <a:gd name="connsiteY1" fmla="*/ 399495 h 1171853"/>
              <a:gd name="connsiteX2" fmla="*/ 240715 w 240715"/>
              <a:gd name="connsiteY2" fmla="*/ 0 h 1171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0715" h="1171853">
                <a:moveTo>
                  <a:pt x="1018" y="1171853"/>
                </a:moveTo>
                <a:cubicBezTo>
                  <a:pt x="-1202" y="883328"/>
                  <a:pt x="-3421" y="594804"/>
                  <a:pt x="36529" y="399495"/>
                </a:cubicBezTo>
                <a:cubicBezTo>
                  <a:pt x="76479" y="204186"/>
                  <a:pt x="158597" y="102093"/>
                  <a:pt x="240715" y="0"/>
                </a:cubicBezTo>
              </a:path>
            </a:pathLst>
          </a:custGeom>
          <a:noFill/>
          <a:ln w="31750">
            <a:solidFill>
              <a:srgbClr val="C0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847783-369D-E545-A021-1E8F9A647DC3}"/>
              </a:ext>
            </a:extLst>
          </p:cNvPr>
          <p:cNvSpPr txBox="1"/>
          <p:nvPr/>
        </p:nvSpPr>
        <p:spPr>
          <a:xfrm>
            <a:off x="4116365" y="5023839"/>
            <a:ext cx="46038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>
                <a:solidFill>
                  <a:srgbClr val="C00000"/>
                </a:solidFill>
              </a:rPr>
              <a:t>⓶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636C093-A995-C04A-A599-F26BC3A2B996}"/>
              </a:ext>
            </a:extLst>
          </p:cNvPr>
          <p:cNvSpPr txBox="1"/>
          <p:nvPr/>
        </p:nvSpPr>
        <p:spPr>
          <a:xfrm>
            <a:off x="4943468" y="3633138"/>
            <a:ext cx="46038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>
                <a:solidFill>
                  <a:srgbClr val="C00000"/>
                </a:solidFill>
              </a:rPr>
              <a:t>⓷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ED6253-2490-1647-85C8-0351C2D38466}"/>
              </a:ext>
            </a:extLst>
          </p:cNvPr>
          <p:cNvSpPr txBox="1"/>
          <p:nvPr/>
        </p:nvSpPr>
        <p:spPr>
          <a:xfrm>
            <a:off x="4221148" y="2781255"/>
            <a:ext cx="2369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DRAM Operation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32F5ABF-3D5F-E240-B005-2864FDF5FB5E}"/>
              </a:ext>
            </a:extLst>
          </p:cNvPr>
          <p:cNvSpPr txBox="1"/>
          <p:nvPr/>
        </p:nvSpPr>
        <p:spPr>
          <a:xfrm>
            <a:off x="3712894" y="5855711"/>
            <a:ext cx="3073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NVDIMM-P Operation 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670F92C-CE1B-584A-8E0D-1CF631E01A8E}"/>
              </a:ext>
            </a:extLst>
          </p:cNvPr>
          <p:cNvCxnSpPr>
            <a:cxnSpLocks/>
          </p:cNvCxnSpPr>
          <p:nvPr/>
        </p:nvCxnSpPr>
        <p:spPr>
          <a:xfrm>
            <a:off x="3517057" y="2361500"/>
            <a:ext cx="3269114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E66B389-5EC6-F444-919B-F6CFF264DA54}"/>
              </a:ext>
            </a:extLst>
          </p:cNvPr>
          <p:cNvCxnSpPr>
            <a:cxnSpLocks/>
          </p:cNvCxnSpPr>
          <p:nvPr/>
        </p:nvCxnSpPr>
        <p:spPr>
          <a:xfrm>
            <a:off x="3509308" y="2011612"/>
            <a:ext cx="7749" cy="3498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9D72F021-C046-7E4D-A955-3BBE608B6AC0}"/>
              </a:ext>
            </a:extLst>
          </p:cNvPr>
          <p:cNvSpPr txBox="1"/>
          <p:nvPr/>
        </p:nvSpPr>
        <p:spPr>
          <a:xfrm>
            <a:off x="3826297" y="2025494"/>
            <a:ext cx="2785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err="1">
                <a:solidFill>
                  <a:srgbClr val="C00000"/>
                </a:solidFill>
              </a:rPr>
              <a:t>tRCD</a:t>
            </a:r>
            <a:r>
              <a:rPr lang="en-US" b="1">
                <a:solidFill>
                  <a:srgbClr val="C00000"/>
                </a:solidFill>
              </a:rPr>
              <a:t> + </a:t>
            </a:r>
            <a:r>
              <a:rPr lang="en-US" b="1" err="1">
                <a:solidFill>
                  <a:srgbClr val="C00000"/>
                </a:solidFill>
              </a:rPr>
              <a:t>tCAS</a:t>
            </a:r>
            <a:r>
              <a:rPr lang="en-US" b="1">
                <a:solidFill>
                  <a:srgbClr val="C00000"/>
                </a:solidFill>
              </a:rPr>
              <a:t> (deterministic)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E21DDBC-37BB-A542-BEBC-18455662F59C}"/>
              </a:ext>
            </a:extLst>
          </p:cNvPr>
          <p:cNvCxnSpPr>
            <a:cxnSpLocks/>
          </p:cNvCxnSpPr>
          <p:nvPr/>
        </p:nvCxnSpPr>
        <p:spPr>
          <a:xfrm>
            <a:off x="3446644" y="4463939"/>
            <a:ext cx="0" cy="36896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ight Arrow 68">
            <a:extLst>
              <a:ext uri="{FF2B5EF4-FFF2-40B4-BE49-F238E27FC236}">
                <a16:creationId xmlns:a16="http://schemas.microsoft.com/office/drawing/2014/main" id="{222523E9-DD91-B64E-ADCC-42B2BCEB26A8}"/>
              </a:ext>
            </a:extLst>
          </p:cNvPr>
          <p:cNvSpPr/>
          <p:nvPr/>
        </p:nvSpPr>
        <p:spPr>
          <a:xfrm>
            <a:off x="9079079" y="2311819"/>
            <a:ext cx="425975" cy="3108515"/>
          </a:xfrm>
          <a:prstGeom prst="rightArrow">
            <a:avLst>
              <a:gd name="adj1" fmla="val 50000"/>
              <a:gd name="adj2" fmla="val 7116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7819BAB-2975-0D42-A56F-640BA5090A04}"/>
              </a:ext>
            </a:extLst>
          </p:cNvPr>
          <p:cNvSpPr/>
          <p:nvPr/>
        </p:nvSpPr>
        <p:spPr>
          <a:xfrm>
            <a:off x="11058633" y="3544990"/>
            <a:ext cx="1219116" cy="2628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6E0EB4C-A801-8A44-84FB-70B481874A5E}"/>
              </a:ext>
            </a:extLst>
          </p:cNvPr>
          <p:cNvSpPr/>
          <p:nvPr/>
        </p:nvSpPr>
        <p:spPr>
          <a:xfrm>
            <a:off x="11058632" y="3544990"/>
            <a:ext cx="690992" cy="109048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Mem Ctrl 0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3DF4B2B-0FCB-AE4B-A1B6-66AF84AA0553}"/>
              </a:ext>
            </a:extLst>
          </p:cNvPr>
          <p:cNvSpPr/>
          <p:nvPr/>
        </p:nvSpPr>
        <p:spPr>
          <a:xfrm>
            <a:off x="11057255" y="5153895"/>
            <a:ext cx="690992" cy="102738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Mem Ctrl 1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3BBC657-E243-2349-A66B-42F26BFE7805}"/>
              </a:ext>
            </a:extLst>
          </p:cNvPr>
          <p:cNvCxnSpPr>
            <a:cxnSpLocks/>
            <a:stCxn id="83" idx="1"/>
          </p:cNvCxnSpPr>
          <p:nvPr/>
        </p:nvCxnSpPr>
        <p:spPr>
          <a:xfrm flipH="1">
            <a:off x="10198100" y="4090233"/>
            <a:ext cx="86053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8A11C9F-8B51-8241-9EFD-4C1DB75D3DB5}"/>
              </a:ext>
            </a:extLst>
          </p:cNvPr>
          <p:cNvCxnSpPr>
            <a:cxnSpLocks/>
          </p:cNvCxnSpPr>
          <p:nvPr/>
        </p:nvCxnSpPr>
        <p:spPr>
          <a:xfrm flipH="1">
            <a:off x="10198100" y="5687003"/>
            <a:ext cx="85915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F066ACE7-90D9-504D-A9D9-82AC17EBCAAC}"/>
              </a:ext>
            </a:extLst>
          </p:cNvPr>
          <p:cNvSpPr/>
          <p:nvPr/>
        </p:nvSpPr>
        <p:spPr>
          <a:xfrm rot="5400000">
            <a:off x="10041772" y="3930203"/>
            <a:ext cx="1375107" cy="383457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DDR5 DIMM</a:t>
            </a: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5F4333D5-D4CB-004F-9BAF-625CA991191D}"/>
              </a:ext>
            </a:extLst>
          </p:cNvPr>
          <p:cNvSpPr/>
          <p:nvPr/>
        </p:nvSpPr>
        <p:spPr>
          <a:xfrm rot="5400000">
            <a:off x="10045173" y="5453265"/>
            <a:ext cx="1375107" cy="383455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DDR5 DIMM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EF82DA71-C010-B145-BF2F-793F7F28B90B}"/>
              </a:ext>
            </a:extLst>
          </p:cNvPr>
          <p:cNvSpPr/>
          <p:nvPr/>
        </p:nvSpPr>
        <p:spPr>
          <a:xfrm rot="5400000">
            <a:off x="9458928" y="3930201"/>
            <a:ext cx="1375107" cy="383459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NVDIMM-P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A2F4529E-35B9-1240-BCB1-F8C1543FFC88}"/>
              </a:ext>
            </a:extLst>
          </p:cNvPr>
          <p:cNvSpPr/>
          <p:nvPr/>
        </p:nvSpPr>
        <p:spPr>
          <a:xfrm rot="5400000">
            <a:off x="9459643" y="5466360"/>
            <a:ext cx="1375107" cy="383461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NVDIMM-P</a:t>
            </a:r>
          </a:p>
        </p:txBody>
      </p:sp>
      <p:pic>
        <p:nvPicPr>
          <p:cNvPr id="101" name="Content Placeholder 100">
            <a:extLst>
              <a:ext uri="{FF2B5EF4-FFF2-40B4-BE49-F238E27FC236}">
                <a16:creationId xmlns:a16="http://schemas.microsoft.com/office/drawing/2014/main" id="{B3ABA427-4F0D-B549-8A56-17B652A89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6741" r="14112" b="14177"/>
          <a:stretch/>
        </p:blipFill>
        <p:spPr>
          <a:xfrm>
            <a:off x="9418181" y="1545765"/>
            <a:ext cx="2718669" cy="1529870"/>
          </a:xfr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3A375BC7-40C1-0D4C-BB8F-333A8B81A20D}"/>
              </a:ext>
            </a:extLst>
          </p:cNvPr>
          <p:cNvSpPr txBox="1"/>
          <p:nvPr/>
        </p:nvSpPr>
        <p:spPr>
          <a:xfrm>
            <a:off x="9302592" y="1304178"/>
            <a:ext cx="2949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https://</a:t>
            </a:r>
            <a:r>
              <a:rPr lang="en-US" sz="1200" err="1"/>
              <a:t>www.storagereview.com</a:t>
            </a:r>
            <a:r>
              <a:rPr lang="en-US" sz="1200"/>
              <a:t>/node/7416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4877274-7CC7-FD47-BE0D-534B4FD2AC64}"/>
              </a:ext>
            </a:extLst>
          </p:cNvPr>
          <p:cNvSpPr txBox="1"/>
          <p:nvPr/>
        </p:nvSpPr>
        <p:spPr>
          <a:xfrm>
            <a:off x="0" y="6271940"/>
            <a:ext cx="1219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Mix DIMMs with different access timing on one memory channel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899734C6-9C9B-8A48-A0D3-8224CB67CBB4}"/>
              </a:ext>
            </a:extLst>
          </p:cNvPr>
          <p:cNvSpPr/>
          <p:nvPr/>
        </p:nvSpPr>
        <p:spPr>
          <a:xfrm>
            <a:off x="7922260" y="4822328"/>
            <a:ext cx="1133610" cy="369332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7E574BAC-6442-AA4E-8B8F-8FC53A9BBEFE}"/>
              </a:ext>
            </a:extLst>
          </p:cNvPr>
          <p:cNvSpPr/>
          <p:nvPr/>
        </p:nvSpPr>
        <p:spPr>
          <a:xfrm>
            <a:off x="7486226" y="4822328"/>
            <a:ext cx="436034" cy="36933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51173B1-B046-A74F-B331-B04B135943E5}"/>
              </a:ext>
            </a:extLst>
          </p:cNvPr>
          <p:cNvSpPr txBox="1"/>
          <p:nvPr/>
        </p:nvSpPr>
        <p:spPr>
          <a:xfrm>
            <a:off x="7527134" y="4352739"/>
            <a:ext cx="46038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>
                <a:solidFill>
                  <a:srgbClr val="C00000"/>
                </a:solidFill>
              </a:rPr>
              <a:t>⓸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E6CF813-4099-3046-B62B-2F4E21BC193F}"/>
              </a:ext>
            </a:extLst>
          </p:cNvPr>
          <p:cNvCxnSpPr>
            <a:cxnSpLocks/>
          </p:cNvCxnSpPr>
          <p:nvPr/>
        </p:nvCxnSpPr>
        <p:spPr>
          <a:xfrm>
            <a:off x="3446644" y="4800242"/>
            <a:ext cx="4056851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7DD559DF-5026-0D41-AFA2-40B7B3284B61}"/>
              </a:ext>
            </a:extLst>
          </p:cNvPr>
          <p:cNvSpPr txBox="1"/>
          <p:nvPr/>
        </p:nvSpPr>
        <p:spPr>
          <a:xfrm>
            <a:off x="4923032" y="4419972"/>
            <a:ext cx="186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Nondeterministic</a:t>
            </a:r>
          </a:p>
        </p:txBody>
      </p:sp>
    </p:spTree>
    <p:extLst>
      <p:ext uri="{BB962C8B-B14F-4D97-AF65-F5344CB8AC3E}">
        <p14:creationId xmlns:p14="http://schemas.microsoft.com/office/powerpoint/2010/main" val="3726623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5BB78-1D6A-4C4B-AAC6-8A07AFD31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3E53E-5933-0245-A4EE-FC8A05C8F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</a:t>
            </a:r>
          </a:p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Background</a:t>
            </a:r>
          </a:p>
          <a:p>
            <a:pPr lvl="1"/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DDR5 asynchronous memory operations</a:t>
            </a:r>
          </a:p>
          <a:p>
            <a:r>
              <a:rPr lang="en-US"/>
              <a:t>Network-attached DIMM</a:t>
            </a:r>
          </a:p>
          <a:p>
            <a:pPr lvl="1"/>
            <a:r>
              <a:rPr lang="en-US" err="1">
                <a:solidFill>
                  <a:schemeClr val="tx1">
                    <a:lumMod val="50000"/>
                    <a:lumOff val="50000"/>
                  </a:schemeClr>
                </a:solidFill>
              </a:rPr>
              <a:t>NetDIMM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 hardware architecture</a:t>
            </a:r>
          </a:p>
          <a:p>
            <a:pPr lvl="1"/>
            <a:r>
              <a:rPr lang="en-US" err="1">
                <a:solidFill>
                  <a:schemeClr val="tx1">
                    <a:lumMod val="50000"/>
                    <a:lumOff val="50000"/>
                  </a:schemeClr>
                </a:solidFill>
              </a:rPr>
              <a:t>NetDIMM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 software architecture</a:t>
            </a:r>
          </a:p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Evaluation</a:t>
            </a:r>
          </a:p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Conclusion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C59B1-6A99-F74D-BA2B-B32074C7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74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80FEB-BBCE-BE40-9ED9-EA1BFFEF2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430000" cy="914400"/>
          </a:xfrm>
        </p:spPr>
        <p:txBody>
          <a:bodyPr/>
          <a:lstStyle/>
          <a:p>
            <a:r>
              <a:rPr lang="en-US" err="1"/>
              <a:t>NetDIMM</a:t>
            </a:r>
            <a:r>
              <a:rPr lang="en-US"/>
              <a:t> Overall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D3FA7-4FFF-B143-BBE6-29E5D2C29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4C1427-D906-9F46-AB1C-B74A992BB499}"/>
              </a:ext>
            </a:extLst>
          </p:cNvPr>
          <p:cNvSpPr/>
          <p:nvPr/>
        </p:nvSpPr>
        <p:spPr>
          <a:xfrm>
            <a:off x="6658987" y="2090004"/>
            <a:ext cx="1219116" cy="340445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CPU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78A9C-67D8-A346-90A9-51A5D452ED34}"/>
              </a:ext>
            </a:extLst>
          </p:cNvPr>
          <p:cNvSpPr/>
          <p:nvPr/>
        </p:nvSpPr>
        <p:spPr>
          <a:xfrm>
            <a:off x="6658986" y="2090105"/>
            <a:ext cx="690992" cy="1321606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Mem Ctrl 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031CA4-4C73-AE48-B96E-599895B442F5}"/>
              </a:ext>
            </a:extLst>
          </p:cNvPr>
          <p:cNvSpPr/>
          <p:nvPr/>
        </p:nvSpPr>
        <p:spPr>
          <a:xfrm>
            <a:off x="6657609" y="4180654"/>
            <a:ext cx="690992" cy="1321606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Mem Ctrl 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224E92-B84F-564F-8395-CC94A4B632B0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5283441" y="2750908"/>
            <a:ext cx="137554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26CA11-ADA5-2849-AF9E-73EDEF0493C3}"/>
              </a:ext>
            </a:extLst>
          </p:cNvPr>
          <p:cNvCxnSpPr>
            <a:cxnSpLocks/>
          </p:cNvCxnSpPr>
          <p:nvPr/>
        </p:nvCxnSpPr>
        <p:spPr>
          <a:xfrm flipH="1">
            <a:off x="5283441" y="4772449"/>
            <a:ext cx="137417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AAF6E88-AB0F-B14F-B0E1-4BFF4ED4F064}"/>
              </a:ext>
            </a:extLst>
          </p:cNvPr>
          <p:cNvSpPr/>
          <p:nvPr/>
        </p:nvSpPr>
        <p:spPr>
          <a:xfrm rot="5400000">
            <a:off x="5642126" y="2572303"/>
            <a:ext cx="1375107" cy="383457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DDR5 DIMM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6994C0-81A6-2A49-B34F-5888DE9DBE73}"/>
              </a:ext>
            </a:extLst>
          </p:cNvPr>
          <p:cNvSpPr/>
          <p:nvPr/>
        </p:nvSpPr>
        <p:spPr>
          <a:xfrm rot="5400000">
            <a:off x="5645527" y="4621841"/>
            <a:ext cx="1375107" cy="383455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DDR5 DIMM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85EA15F-F14B-2847-8964-D0726BE9F3BB}"/>
              </a:ext>
            </a:extLst>
          </p:cNvPr>
          <p:cNvSpPr/>
          <p:nvPr/>
        </p:nvSpPr>
        <p:spPr>
          <a:xfrm rot="5400000">
            <a:off x="4590232" y="2572301"/>
            <a:ext cx="1375107" cy="383459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</a:rPr>
              <a:t>NetDIMM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8308359-DB0F-A049-B029-BAD4CE537E7D}"/>
              </a:ext>
            </a:extLst>
          </p:cNvPr>
          <p:cNvSpPr/>
          <p:nvPr/>
        </p:nvSpPr>
        <p:spPr>
          <a:xfrm rot="5400000">
            <a:off x="4590947" y="4634936"/>
            <a:ext cx="1375107" cy="383461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</a:rPr>
              <a:t>NetDIMM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8CD41B8-D328-C643-B4F7-A34F91E272C3}"/>
              </a:ext>
            </a:extLst>
          </p:cNvPr>
          <p:cNvSpPr/>
          <p:nvPr/>
        </p:nvSpPr>
        <p:spPr>
          <a:xfrm rot="5400000">
            <a:off x="5131238" y="2572302"/>
            <a:ext cx="1375107" cy="383457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DDR5 DIMM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8CBAB79-10DC-F547-BB52-B09073770BE2}"/>
              </a:ext>
            </a:extLst>
          </p:cNvPr>
          <p:cNvSpPr/>
          <p:nvPr/>
        </p:nvSpPr>
        <p:spPr>
          <a:xfrm rot="5400000">
            <a:off x="5134639" y="4621840"/>
            <a:ext cx="1375107" cy="383455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DDR5 DIMM</a:t>
            </a:r>
          </a:p>
        </p:txBody>
      </p:sp>
      <p:sp>
        <p:nvSpPr>
          <p:cNvPr id="208" name="Freeform 207">
            <a:extLst>
              <a:ext uri="{FF2B5EF4-FFF2-40B4-BE49-F238E27FC236}">
                <a16:creationId xmlns:a16="http://schemas.microsoft.com/office/drawing/2014/main" id="{B8400157-A086-B04D-862B-F9B6B1F7529E}"/>
              </a:ext>
            </a:extLst>
          </p:cNvPr>
          <p:cNvSpPr/>
          <p:nvPr/>
        </p:nvSpPr>
        <p:spPr>
          <a:xfrm>
            <a:off x="6079422" y="1679169"/>
            <a:ext cx="534309" cy="1014155"/>
          </a:xfrm>
          <a:custGeom>
            <a:avLst/>
            <a:gdLst>
              <a:gd name="connsiteX0" fmla="*/ 498764 w 534309"/>
              <a:gd name="connsiteY0" fmla="*/ 1014155 h 1014155"/>
              <a:gd name="connsiteX1" fmla="*/ 482138 w 534309"/>
              <a:gd name="connsiteY1" fmla="*/ 166256 h 1014155"/>
              <a:gd name="connsiteX2" fmla="*/ 0 w 534309"/>
              <a:gd name="connsiteY2" fmla="*/ 2 h 1014155"/>
              <a:gd name="connsiteX3" fmla="*/ 0 w 534309"/>
              <a:gd name="connsiteY3" fmla="*/ 2 h 101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309" h="1014155">
                <a:moveTo>
                  <a:pt x="498764" y="1014155"/>
                </a:moveTo>
                <a:cubicBezTo>
                  <a:pt x="532014" y="674718"/>
                  <a:pt x="565265" y="335281"/>
                  <a:pt x="482138" y="166256"/>
                </a:cubicBezTo>
                <a:cubicBezTo>
                  <a:pt x="399011" y="-2769"/>
                  <a:pt x="0" y="2"/>
                  <a:pt x="0" y="2"/>
                </a:cubicBezTo>
                <a:lnTo>
                  <a:pt x="0" y="2"/>
                </a:lnTo>
              </a:path>
            </a:pathLst>
          </a:custGeom>
          <a:noFill/>
          <a:ln w="19050">
            <a:solidFill>
              <a:schemeClr val="tx1"/>
            </a:solidFill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04932F84-D58A-CF46-93FE-22E0B8BF346D}"/>
              </a:ext>
            </a:extLst>
          </p:cNvPr>
          <p:cNvSpPr txBox="1"/>
          <p:nvPr/>
        </p:nvSpPr>
        <p:spPr>
          <a:xfrm>
            <a:off x="4212313" y="1260321"/>
            <a:ext cx="418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Global/Shared Memory Channel</a:t>
            </a:r>
          </a:p>
        </p:txBody>
      </p:sp>
    </p:spTree>
    <p:extLst>
      <p:ext uri="{BB962C8B-B14F-4D97-AF65-F5344CB8AC3E}">
        <p14:creationId xmlns:p14="http://schemas.microsoft.com/office/powerpoint/2010/main" val="353140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 animBg="1"/>
      <p:bldP spid="1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C2B1E336-06E7-C44C-AB66-EC586ACB6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180FEB-BBCE-BE40-9ED9-EA1BFFEF2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430000" cy="914400"/>
          </a:xfrm>
        </p:spPr>
        <p:txBody>
          <a:bodyPr/>
          <a:lstStyle/>
          <a:p>
            <a:r>
              <a:rPr lang="en-US" err="1"/>
              <a:t>NetDIMM</a:t>
            </a:r>
            <a:r>
              <a:rPr lang="en-US"/>
              <a:t> Overall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D3FA7-4FFF-B143-BBE6-29E5D2C29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4C1427-D906-9F46-AB1C-B74A992BB499}"/>
              </a:ext>
            </a:extLst>
          </p:cNvPr>
          <p:cNvSpPr/>
          <p:nvPr/>
        </p:nvSpPr>
        <p:spPr>
          <a:xfrm>
            <a:off x="6658987" y="2090004"/>
            <a:ext cx="1219116" cy="340445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CPU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78A9C-67D8-A346-90A9-51A5D452ED34}"/>
              </a:ext>
            </a:extLst>
          </p:cNvPr>
          <p:cNvSpPr/>
          <p:nvPr/>
        </p:nvSpPr>
        <p:spPr>
          <a:xfrm>
            <a:off x="6658986" y="2090105"/>
            <a:ext cx="690992" cy="1321606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Mem Ctrl 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031CA4-4C73-AE48-B96E-599895B442F5}"/>
              </a:ext>
            </a:extLst>
          </p:cNvPr>
          <p:cNvSpPr/>
          <p:nvPr/>
        </p:nvSpPr>
        <p:spPr>
          <a:xfrm>
            <a:off x="6657609" y="4180654"/>
            <a:ext cx="690992" cy="1321606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Mem Ctrl 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224E92-B84F-564F-8395-CC94A4B632B0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5283441" y="2750908"/>
            <a:ext cx="137554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26CA11-ADA5-2849-AF9E-73EDEF0493C3}"/>
              </a:ext>
            </a:extLst>
          </p:cNvPr>
          <p:cNvCxnSpPr>
            <a:cxnSpLocks/>
          </p:cNvCxnSpPr>
          <p:nvPr/>
        </p:nvCxnSpPr>
        <p:spPr>
          <a:xfrm flipH="1">
            <a:off x="5283441" y="4772449"/>
            <a:ext cx="137417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AAF6E88-AB0F-B14F-B0E1-4BFF4ED4F064}"/>
              </a:ext>
            </a:extLst>
          </p:cNvPr>
          <p:cNvSpPr/>
          <p:nvPr/>
        </p:nvSpPr>
        <p:spPr>
          <a:xfrm rot="5400000">
            <a:off x="5642126" y="2572303"/>
            <a:ext cx="1375107" cy="383457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DDR5 DIMM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6994C0-81A6-2A49-B34F-5888DE9DBE73}"/>
              </a:ext>
            </a:extLst>
          </p:cNvPr>
          <p:cNvSpPr/>
          <p:nvPr/>
        </p:nvSpPr>
        <p:spPr>
          <a:xfrm rot="5400000">
            <a:off x="5645527" y="4621841"/>
            <a:ext cx="1375107" cy="383455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DDR5 DIMM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85EA15F-F14B-2847-8964-D0726BE9F3BB}"/>
              </a:ext>
            </a:extLst>
          </p:cNvPr>
          <p:cNvSpPr/>
          <p:nvPr/>
        </p:nvSpPr>
        <p:spPr>
          <a:xfrm rot="5400000">
            <a:off x="4590232" y="2572301"/>
            <a:ext cx="1375107" cy="383459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</a:rPr>
              <a:t>NetDIMM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8308359-DB0F-A049-B029-BAD4CE537E7D}"/>
              </a:ext>
            </a:extLst>
          </p:cNvPr>
          <p:cNvSpPr/>
          <p:nvPr/>
        </p:nvSpPr>
        <p:spPr>
          <a:xfrm rot="5400000">
            <a:off x="4590947" y="4634936"/>
            <a:ext cx="1375107" cy="383461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</a:rPr>
              <a:t>NetDIMM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8CD41B8-D328-C643-B4F7-A34F91E272C3}"/>
              </a:ext>
            </a:extLst>
          </p:cNvPr>
          <p:cNvSpPr/>
          <p:nvPr/>
        </p:nvSpPr>
        <p:spPr>
          <a:xfrm rot="5400000">
            <a:off x="5131238" y="2572302"/>
            <a:ext cx="1375107" cy="383457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DDR5 DIMM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8CBAB79-10DC-F547-BB52-B09073770BE2}"/>
              </a:ext>
            </a:extLst>
          </p:cNvPr>
          <p:cNvSpPr/>
          <p:nvPr/>
        </p:nvSpPr>
        <p:spPr>
          <a:xfrm rot="5400000">
            <a:off x="5134639" y="4621840"/>
            <a:ext cx="1375107" cy="383455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DDR5 DIMM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9B4CF28-093D-3744-9C22-F21B61814CFD}"/>
              </a:ext>
            </a:extLst>
          </p:cNvPr>
          <p:cNvSpPr/>
          <p:nvPr/>
        </p:nvSpPr>
        <p:spPr>
          <a:xfrm>
            <a:off x="5014819" y="1952870"/>
            <a:ext cx="537364" cy="1655528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DA1F648-A854-614C-AD63-277E7C6ECB1F}"/>
              </a:ext>
            </a:extLst>
          </p:cNvPr>
          <p:cNvGrpSpPr/>
          <p:nvPr/>
        </p:nvGrpSpPr>
        <p:grpSpPr>
          <a:xfrm>
            <a:off x="991383" y="2242286"/>
            <a:ext cx="3460836" cy="1409306"/>
            <a:chOff x="4619245" y="2889598"/>
            <a:chExt cx="3460836" cy="140930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DEB9F11-6368-5A43-8201-DDFF84D6250A}"/>
                </a:ext>
              </a:extLst>
            </p:cNvPr>
            <p:cNvSpPr/>
            <p:nvPr/>
          </p:nvSpPr>
          <p:spPr>
            <a:xfrm>
              <a:off x="4619245" y="2889598"/>
              <a:ext cx="3131959" cy="1409305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55AA7FF-FE60-9149-B08A-861185770F32}"/>
                </a:ext>
              </a:extLst>
            </p:cNvPr>
            <p:cNvSpPr/>
            <p:nvPr/>
          </p:nvSpPr>
          <p:spPr>
            <a:xfrm rot="5400000">
              <a:off x="4476038" y="3199154"/>
              <a:ext cx="714704" cy="24423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/>
                <a:t>DRAM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FE51EB0-4D40-BB4C-87AE-B43447C58BCD}"/>
                </a:ext>
              </a:extLst>
            </p:cNvPr>
            <p:cNvCxnSpPr>
              <a:cxnSpLocks/>
            </p:cNvCxnSpPr>
            <p:nvPr/>
          </p:nvCxnSpPr>
          <p:spPr>
            <a:xfrm>
              <a:off x="4833390" y="3810837"/>
              <a:ext cx="2646935" cy="1476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F7ABCDD-83BE-0D46-AFF3-64ACBCDF2380}"/>
                </a:ext>
              </a:extLst>
            </p:cNvPr>
            <p:cNvCxnSpPr>
              <a:cxnSpLocks/>
              <a:endCxn id="33" idx="3"/>
            </p:cNvCxnSpPr>
            <p:nvPr/>
          </p:nvCxnSpPr>
          <p:spPr>
            <a:xfrm flipV="1">
              <a:off x="4833390" y="3678624"/>
              <a:ext cx="0" cy="14134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D6AEEFDD-FB3E-9E44-A5C5-E754259FD1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41711" y="3818301"/>
              <a:ext cx="0" cy="10888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399C277-8F13-1349-8D77-D18F2F6ADECD}"/>
                </a:ext>
              </a:extLst>
            </p:cNvPr>
            <p:cNvSpPr/>
            <p:nvPr/>
          </p:nvSpPr>
          <p:spPr>
            <a:xfrm>
              <a:off x="4711272" y="3922390"/>
              <a:ext cx="2891160" cy="292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err="1">
                  <a:solidFill>
                    <a:schemeClr val="tx1"/>
                  </a:solidFill>
                </a:rPr>
                <a:t>NetDIMM</a:t>
              </a:r>
              <a:r>
                <a:rPr lang="en-US">
                  <a:solidFill>
                    <a:schemeClr val="tx1"/>
                  </a:solidFill>
                </a:rPr>
                <a:t> Buffer Device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0DD93A4-38EA-5C40-BF9D-F96CD4500D9A}"/>
                </a:ext>
              </a:extLst>
            </p:cNvPr>
            <p:cNvSpPr/>
            <p:nvPr/>
          </p:nvSpPr>
          <p:spPr>
            <a:xfrm rot="5400000">
              <a:off x="4842391" y="3201394"/>
              <a:ext cx="714704" cy="24423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/>
                <a:t>DRAM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58D6EBA1-921F-4046-AB71-FA9275E118FB}"/>
                </a:ext>
              </a:extLst>
            </p:cNvPr>
            <p:cNvCxnSpPr>
              <a:cxnSpLocks/>
              <a:endCxn id="57" idx="3"/>
            </p:cNvCxnSpPr>
            <p:nvPr/>
          </p:nvCxnSpPr>
          <p:spPr>
            <a:xfrm flipH="1" flipV="1">
              <a:off x="5199743" y="3680864"/>
              <a:ext cx="1" cy="13910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38E6BD8-4B7D-5747-A397-F4379C89BB86}"/>
                </a:ext>
              </a:extLst>
            </p:cNvPr>
            <p:cNvSpPr/>
            <p:nvPr/>
          </p:nvSpPr>
          <p:spPr>
            <a:xfrm rot="5400000">
              <a:off x="5222488" y="3203482"/>
              <a:ext cx="714704" cy="24423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/>
                <a:t>DRAM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54269DD7-C42F-0241-9C0B-0BDED36A51EB}"/>
                </a:ext>
              </a:extLst>
            </p:cNvPr>
            <p:cNvCxnSpPr>
              <a:cxnSpLocks/>
              <a:endCxn id="59" idx="3"/>
            </p:cNvCxnSpPr>
            <p:nvPr/>
          </p:nvCxnSpPr>
          <p:spPr>
            <a:xfrm flipV="1">
              <a:off x="5579840" y="3682952"/>
              <a:ext cx="0" cy="13701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E4F188D-1B30-904E-8443-85FA84E8D0C3}"/>
                </a:ext>
              </a:extLst>
            </p:cNvPr>
            <p:cNvSpPr/>
            <p:nvPr/>
          </p:nvSpPr>
          <p:spPr>
            <a:xfrm rot="5400000">
              <a:off x="5602585" y="3205570"/>
              <a:ext cx="714704" cy="24423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/>
                <a:t>DRAM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C7948864-2F9A-4D48-8A00-D0C865F6D9E0}"/>
                </a:ext>
              </a:extLst>
            </p:cNvPr>
            <p:cNvCxnSpPr>
              <a:cxnSpLocks/>
              <a:endCxn id="61" idx="3"/>
            </p:cNvCxnSpPr>
            <p:nvPr/>
          </p:nvCxnSpPr>
          <p:spPr>
            <a:xfrm flipV="1">
              <a:off x="5959937" y="3685040"/>
              <a:ext cx="0" cy="13493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5DE522D-B2A2-D14F-B73C-ADC77744506E}"/>
                </a:ext>
              </a:extLst>
            </p:cNvPr>
            <p:cNvSpPr/>
            <p:nvPr/>
          </p:nvSpPr>
          <p:spPr>
            <a:xfrm rot="5400000">
              <a:off x="5982682" y="3207658"/>
              <a:ext cx="714704" cy="24423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/>
                <a:t>DRAM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11A8C4E6-A0C9-9047-A3C7-FF17C4155312}"/>
                </a:ext>
              </a:extLst>
            </p:cNvPr>
            <p:cNvCxnSpPr>
              <a:cxnSpLocks/>
              <a:endCxn id="63" idx="3"/>
            </p:cNvCxnSpPr>
            <p:nvPr/>
          </p:nvCxnSpPr>
          <p:spPr>
            <a:xfrm flipV="1">
              <a:off x="6340034" y="3687128"/>
              <a:ext cx="0" cy="13284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B4E1CB2-E86C-9D4B-8210-87610AF2F93B}"/>
                </a:ext>
              </a:extLst>
            </p:cNvPr>
            <p:cNvSpPr/>
            <p:nvPr/>
          </p:nvSpPr>
          <p:spPr>
            <a:xfrm rot="5400000">
              <a:off x="6362779" y="3209746"/>
              <a:ext cx="714704" cy="24423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/>
                <a:t>DRAM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2AC2BE73-7EE0-3647-B82A-4FF252EED554}"/>
                </a:ext>
              </a:extLst>
            </p:cNvPr>
            <p:cNvCxnSpPr>
              <a:cxnSpLocks/>
              <a:endCxn id="65" idx="3"/>
            </p:cNvCxnSpPr>
            <p:nvPr/>
          </p:nvCxnSpPr>
          <p:spPr>
            <a:xfrm flipV="1">
              <a:off x="6720131" y="3689216"/>
              <a:ext cx="0" cy="13075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C814899-7E8A-ED4F-B56E-7CD2F91DEA41}"/>
                </a:ext>
              </a:extLst>
            </p:cNvPr>
            <p:cNvSpPr/>
            <p:nvPr/>
          </p:nvSpPr>
          <p:spPr>
            <a:xfrm rot="5400000">
              <a:off x="6742876" y="3211834"/>
              <a:ext cx="714704" cy="24423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/>
                <a:t>DRAM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4D3CF647-6F4E-0149-8141-E44F5A702577}"/>
                </a:ext>
              </a:extLst>
            </p:cNvPr>
            <p:cNvCxnSpPr>
              <a:cxnSpLocks/>
              <a:endCxn id="67" idx="3"/>
            </p:cNvCxnSpPr>
            <p:nvPr/>
          </p:nvCxnSpPr>
          <p:spPr>
            <a:xfrm flipV="1">
              <a:off x="7100228" y="3691304"/>
              <a:ext cx="0" cy="12866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7700603-315B-F247-889D-85F103DB3BCF}"/>
                </a:ext>
              </a:extLst>
            </p:cNvPr>
            <p:cNvSpPr/>
            <p:nvPr/>
          </p:nvSpPr>
          <p:spPr>
            <a:xfrm rot="5400000">
              <a:off x="7122973" y="3213922"/>
              <a:ext cx="714704" cy="24423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/>
                <a:t>DRAM</a:t>
              </a: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11F04904-C4F8-4D4A-B79F-4D3B0D92509D}"/>
                </a:ext>
              </a:extLst>
            </p:cNvPr>
            <p:cNvCxnSpPr>
              <a:cxnSpLocks/>
              <a:endCxn id="69" idx="3"/>
            </p:cNvCxnSpPr>
            <p:nvPr/>
          </p:nvCxnSpPr>
          <p:spPr>
            <a:xfrm flipV="1">
              <a:off x="7480325" y="3693392"/>
              <a:ext cx="0" cy="13594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8449B82-A7A7-4241-A600-849A56D5855D}"/>
                </a:ext>
              </a:extLst>
            </p:cNvPr>
            <p:cNvSpPr/>
            <p:nvPr/>
          </p:nvSpPr>
          <p:spPr>
            <a:xfrm>
              <a:off x="4711272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71B7782-DF8F-C04D-9AAF-C4882C604EEB}"/>
                </a:ext>
              </a:extLst>
            </p:cNvPr>
            <p:cNvSpPr/>
            <p:nvPr/>
          </p:nvSpPr>
          <p:spPr>
            <a:xfrm>
              <a:off x="4833390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BEDCABC-3F38-D646-9DE5-89A7653EBC2C}"/>
                </a:ext>
              </a:extLst>
            </p:cNvPr>
            <p:cNvSpPr/>
            <p:nvPr/>
          </p:nvSpPr>
          <p:spPr>
            <a:xfrm>
              <a:off x="4955508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EE33FB5-1B57-3047-A6B7-1951FCA1EB78}"/>
                </a:ext>
              </a:extLst>
            </p:cNvPr>
            <p:cNvSpPr/>
            <p:nvPr/>
          </p:nvSpPr>
          <p:spPr>
            <a:xfrm>
              <a:off x="5077626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1E89A2F-240C-1745-B258-ACCC1F3677A0}"/>
                </a:ext>
              </a:extLst>
            </p:cNvPr>
            <p:cNvSpPr/>
            <p:nvPr/>
          </p:nvSpPr>
          <p:spPr>
            <a:xfrm>
              <a:off x="5199744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DB7C5F4-FC8D-1E4C-B332-6417F4718EA6}"/>
                </a:ext>
              </a:extLst>
            </p:cNvPr>
            <p:cNvSpPr/>
            <p:nvPr/>
          </p:nvSpPr>
          <p:spPr>
            <a:xfrm>
              <a:off x="5321862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7691FD74-D9F9-3945-A032-48BED331EA69}"/>
                </a:ext>
              </a:extLst>
            </p:cNvPr>
            <p:cNvSpPr/>
            <p:nvPr/>
          </p:nvSpPr>
          <p:spPr>
            <a:xfrm>
              <a:off x="5443980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0BE1620-0D0C-8B46-859A-9CE81368A19D}"/>
                </a:ext>
              </a:extLst>
            </p:cNvPr>
            <p:cNvSpPr/>
            <p:nvPr/>
          </p:nvSpPr>
          <p:spPr>
            <a:xfrm>
              <a:off x="5566098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EAA6F8B-123C-9542-B3A1-01D0567B689D}"/>
                </a:ext>
              </a:extLst>
            </p:cNvPr>
            <p:cNvSpPr/>
            <p:nvPr/>
          </p:nvSpPr>
          <p:spPr>
            <a:xfrm>
              <a:off x="5688216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BF54EF8-5930-274B-AC78-BF451003A90B}"/>
                </a:ext>
              </a:extLst>
            </p:cNvPr>
            <p:cNvSpPr/>
            <p:nvPr/>
          </p:nvSpPr>
          <p:spPr>
            <a:xfrm>
              <a:off x="5810334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39CF08B-1A1E-7C41-BFEC-AAAAE07AA9DC}"/>
                </a:ext>
              </a:extLst>
            </p:cNvPr>
            <p:cNvSpPr/>
            <p:nvPr/>
          </p:nvSpPr>
          <p:spPr>
            <a:xfrm>
              <a:off x="5932452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08650B1C-56BC-DB48-9F07-EE1ECE592E97}"/>
                </a:ext>
              </a:extLst>
            </p:cNvPr>
            <p:cNvSpPr/>
            <p:nvPr/>
          </p:nvSpPr>
          <p:spPr>
            <a:xfrm>
              <a:off x="6054570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B1529D1-0307-3E47-A165-5C3401C4A298}"/>
                </a:ext>
              </a:extLst>
            </p:cNvPr>
            <p:cNvSpPr/>
            <p:nvPr/>
          </p:nvSpPr>
          <p:spPr>
            <a:xfrm>
              <a:off x="6176688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D7C91E0-320A-4747-B4DE-3FA6F827FED2}"/>
                </a:ext>
              </a:extLst>
            </p:cNvPr>
            <p:cNvSpPr/>
            <p:nvPr/>
          </p:nvSpPr>
          <p:spPr>
            <a:xfrm>
              <a:off x="6298806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7C32ACD9-14DF-E940-9D74-221AFFB647E6}"/>
                </a:ext>
              </a:extLst>
            </p:cNvPr>
            <p:cNvSpPr/>
            <p:nvPr/>
          </p:nvSpPr>
          <p:spPr>
            <a:xfrm>
              <a:off x="6420924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F385204-D1B7-684A-A837-666CDD32E0B1}"/>
                </a:ext>
              </a:extLst>
            </p:cNvPr>
            <p:cNvSpPr/>
            <p:nvPr/>
          </p:nvSpPr>
          <p:spPr>
            <a:xfrm>
              <a:off x="6543042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759BE7E-4040-234A-A917-D26C6AA31AE4}"/>
                </a:ext>
              </a:extLst>
            </p:cNvPr>
            <p:cNvSpPr/>
            <p:nvPr/>
          </p:nvSpPr>
          <p:spPr>
            <a:xfrm>
              <a:off x="6665160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742F95D1-2A3C-9B4A-AE78-7CF352A6A452}"/>
                </a:ext>
              </a:extLst>
            </p:cNvPr>
            <p:cNvSpPr/>
            <p:nvPr/>
          </p:nvSpPr>
          <p:spPr>
            <a:xfrm>
              <a:off x="6787278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A69F0635-D61F-464C-B65C-062C5DFF0CC6}"/>
                </a:ext>
              </a:extLst>
            </p:cNvPr>
            <p:cNvSpPr/>
            <p:nvPr/>
          </p:nvSpPr>
          <p:spPr>
            <a:xfrm>
              <a:off x="6909396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7A7BDB8-EF34-C049-ADF9-0D7A3941C9F4}"/>
                </a:ext>
              </a:extLst>
            </p:cNvPr>
            <p:cNvSpPr/>
            <p:nvPr/>
          </p:nvSpPr>
          <p:spPr>
            <a:xfrm>
              <a:off x="7031514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144A89CD-06C5-1F43-8B9C-F37202077911}"/>
                </a:ext>
              </a:extLst>
            </p:cNvPr>
            <p:cNvSpPr/>
            <p:nvPr/>
          </p:nvSpPr>
          <p:spPr>
            <a:xfrm>
              <a:off x="7153632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DD2A0EB-2C70-4845-9E6D-CE0BCF75D044}"/>
                </a:ext>
              </a:extLst>
            </p:cNvPr>
            <p:cNvSpPr/>
            <p:nvPr/>
          </p:nvSpPr>
          <p:spPr>
            <a:xfrm>
              <a:off x="7275750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119F11E9-EFD8-FE4E-95D1-E93C745001CB}"/>
                </a:ext>
              </a:extLst>
            </p:cNvPr>
            <p:cNvSpPr/>
            <p:nvPr/>
          </p:nvSpPr>
          <p:spPr>
            <a:xfrm>
              <a:off x="7397868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4B5D4D17-543F-EB4D-B0AE-0E5656DB96E2}"/>
                </a:ext>
              </a:extLst>
            </p:cNvPr>
            <p:cNvSpPr/>
            <p:nvPr/>
          </p:nvSpPr>
          <p:spPr>
            <a:xfrm>
              <a:off x="7519986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C3CF533-A02B-E841-AEFA-1F260C6F86D8}"/>
                </a:ext>
              </a:extLst>
            </p:cNvPr>
            <p:cNvSpPr/>
            <p:nvPr/>
          </p:nvSpPr>
          <p:spPr>
            <a:xfrm>
              <a:off x="7705514" y="3903410"/>
              <a:ext cx="374567" cy="29454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>
                  <a:ln>
                    <a:solidFill>
                      <a:schemeClr val="accent1">
                        <a:shade val="50000"/>
                      </a:schemeClr>
                    </a:solidFill>
                  </a:ln>
                  <a:solidFill>
                    <a:schemeClr val="tx1"/>
                  </a:solidFill>
                </a:rPr>
                <a:t>Eth</a:t>
              </a:r>
            </a:p>
          </p:txBody>
        </p:sp>
      </p:grp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CD3F31F6-71EA-414D-855C-D79873FDD45C}"/>
              </a:ext>
            </a:extLst>
          </p:cNvPr>
          <p:cNvCxnSpPr>
            <a:cxnSpLocks/>
          </p:cNvCxnSpPr>
          <p:nvPr/>
        </p:nvCxnSpPr>
        <p:spPr>
          <a:xfrm flipH="1">
            <a:off x="991383" y="1952869"/>
            <a:ext cx="4023438" cy="2400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9632EB32-EE16-A548-A393-C40EE26D6373}"/>
              </a:ext>
            </a:extLst>
          </p:cNvPr>
          <p:cNvCxnSpPr>
            <a:cxnSpLocks/>
          </p:cNvCxnSpPr>
          <p:nvPr/>
        </p:nvCxnSpPr>
        <p:spPr>
          <a:xfrm flipH="1">
            <a:off x="4073801" y="3608397"/>
            <a:ext cx="941021" cy="62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Rectangle 164">
            <a:extLst>
              <a:ext uri="{FF2B5EF4-FFF2-40B4-BE49-F238E27FC236}">
                <a16:creationId xmlns:a16="http://schemas.microsoft.com/office/drawing/2014/main" id="{A82B9AC5-230B-F74B-9A93-7DC5AB6C3489}"/>
              </a:ext>
            </a:extLst>
          </p:cNvPr>
          <p:cNvSpPr/>
          <p:nvPr/>
        </p:nvSpPr>
        <p:spPr>
          <a:xfrm>
            <a:off x="1104363" y="3269463"/>
            <a:ext cx="2856660" cy="30243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E5F2D124-8B20-6D47-9441-57147651452C}"/>
              </a:ext>
            </a:extLst>
          </p:cNvPr>
          <p:cNvSpPr/>
          <p:nvPr/>
        </p:nvSpPr>
        <p:spPr>
          <a:xfrm>
            <a:off x="4076271" y="3225431"/>
            <a:ext cx="404118" cy="3378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267BAB71-6250-FD45-AD1E-CDF8D8FFA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1" y="4619250"/>
            <a:ext cx="3955466" cy="924881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85D511F-893B-E34A-A641-5596B3C93220}"/>
              </a:ext>
            </a:extLst>
          </p:cNvPr>
          <p:cNvSpPr txBox="1"/>
          <p:nvPr/>
        </p:nvSpPr>
        <p:spPr>
          <a:xfrm>
            <a:off x="1403915" y="5565413"/>
            <a:ext cx="2581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Micron’s NVDIMM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34779F5F-92A8-DD4D-A386-D3D754F501D3}"/>
              </a:ext>
            </a:extLst>
          </p:cNvPr>
          <p:cNvSpPr/>
          <p:nvPr/>
        </p:nvSpPr>
        <p:spPr>
          <a:xfrm>
            <a:off x="2214600" y="4699893"/>
            <a:ext cx="488472" cy="486058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CB9002C-767B-4E49-9C51-2C906141C9D1}"/>
              </a:ext>
            </a:extLst>
          </p:cNvPr>
          <p:cNvSpPr txBox="1"/>
          <p:nvPr/>
        </p:nvSpPr>
        <p:spPr>
          <a:xfrm>
            <a:off x="1632941" y="4207902"/>
            <a:ext cx="2178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FPGA Controller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491EFA7-1459-174E-8E4A-A576778C8D16}"/>
              </a:ext>
            </a:extLst>
          </p:cNvPr>
          <p:cNvSpPr/>
          <p:nvPr/>
        </p:nvSpPr>
        <p:spPr>
          <a:xfrm>
            <a:off x="2837251" y="4625346"/>
            <a:ext cx="1643137" cy="36205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91D3D6B-914C-A84E-B9F1-601784EC6E15}"/>
              </a:ext>
            </a:extLst>
          </p:cNvPr>
          <p:cNvSpPr/>
          <p:nvPr/>
        </p:nvSpPr>
        <p:spPr>
          <a:xfrm>
            <a:off x="839244" y="4625346"/>
            <a:ext cx="1276145" cy="36205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C482508-21B9-1B42-9712-C23BF70E4239}"/>
              </a:ext>
            </a:extLst>
          </p:cNvPr>
          <p:cNvSpPr txBox="1"/>
          <p:nvPr/>
        </p:nvSpPr>
        <p:spPr>
          <a:xfrm>
            <a:off x="1616273" y="4215495"/>
            <a:ext cx="200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DRAM Devices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BDC692B-D357-D14D-A0D6-4152CD350CC6}"/>
              </a:ext>
            </a:extLst>
          </p:cNvPr>
          <p:cNvSpPr/>
          <p:nvPr/>
        </p:nvSpPr>
        <p:spPr>
          <a:xfrm>
            <a:off x="1005722" y="2247875"/>
            <a:ext cx="3008520" cy="866261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E7D64D0A-4397-1B4D-88A3-CB52688B6DD0}"/>
              </a:ext>
            </a:extLst>
          </p:cNvPr>
          <p:cNvSpPr/>
          <p:nvPr/>
        </p:nvSpPr>
        <p:spPr>
          <a:xfrm>
            <a:off x="681089" y="5002583"/>
            <a:ext cx="324633" cy="450462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CB55D99-92E6-CE40-B6F5-49A6D9080862}"/>
              </a:ext>
            </a:extLst>
          </p:cNvPr>
          <p:cNvSpPr txBox="1"/>
          <p:nvPr/>
        </p:nvSpPr>
        <p:spPr>
          <a:xfrm>
            <a:off x="-6047" y="5539600"/>
            <a:ext cx="14510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Power </a:t>
            </a:r>
          </a:p>
          <a:p>
            <a:pPr algn="ctr"/>
            <a:r>
              <a:rPr lang="en-US" sz="2400"/>
              <a:t>connector</a:t>
            </a:r>
          </a:p>
        </p:txBody>
      </p:sp>
      <p:sp>
        <p:nvSpPr>
          <p:cNvPr id="208" name="Freeform 207">
            <a:extLst>
              <a:ext uri="{FF2B5EF4-FFF2-40B4-BE49-F238E27FC236}">
                <a16:creationId xmlns:a16="http://schemas.microsoft.com/office/drawing/2014/main" id="{B8400157-A086-B04D-862B-F9B6B1F7529E}"/>
              </a:ext>
            </a:extLst>
          </p:cNvPr>
          <p:cNvSpPr/>
          <p:nvPr/>
        </p:nvSpPr>
        <p:spPr>
          <a:xfrm>
            <a:off x="6079422" y="1679169"/>
            <a:ext cx="534309" cy="1014155"/>
          </a:xfrm>
          <a:custGeom>
            <a:avLst/>
            <a:gdLst>
              <a:gd name="connsiteX0" fmla="*/ 498764 w 534309"/>
              <a:gd name="connsiteY0" fmla="*/ 1014155 h 1014155"/>
              <a:gd name="connsiteX1" fmla="*/ 482138 w 534309"/>
              <a:gd name="connsiteY1" fmla="*/ 166256 h 1014155"/>
              <a:gd name="connsiteX2" fmla="*/ 0 w 534309"/>
              <a:gd name="connsiteY2" fmla="*/ 2 h 1014155"/>
              <a:gd name="connsiteX3" fmla="*/ 0 w 534309"/>
              <a:gd name="connsiteY3" fmla="*/ 2 h 101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309" h="1014155">
                <a:moveTo>
                  <a:pt x="498764" y="1014155"/>
                </a:moveTo>
                <a:cubicBezTo>
                  <a:pt x="532014" y="674718"/>
                  <a:pt x="565265" y="335281"/>
                  <a:pt x="482138" y="166256"/>
                </a:cubicBezTo>
                <a:cubicBezTo>
                  <a:pt x="399011" y="-2769"/>
                  <a:pt x="0" y="2"/>
                  <a:pt x="0" y="2"/>
                </a:cubicBezTo>
                <a:lnTo>
                  <a:pt x="0" y="2"/>
                </a:lnTo>
              </a:path>
            </a:pathLst>
          </a:custGeom>
          <a:noFill/>
          <a:ln w="19050">
            <a:solidFill>
              <a:schemeClr val="tx1"/>
            </a:solidFill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AA92EAE4-DE4B-AA44-AA9C-56057F7355D5}"/>
              </a:ext>
            </a:extLst>
          </p:cNvPr>
          <p:cNvSpPr txBox="1"/>
          <p:nvPr/>
        </p:nvSpPr>
        <p:spPr>
          <a:xfrm>
            <a:off x="349395" y="1274084"/>
            <a:ext cx="3122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Local Memory Channel </a:t>
            </a:r>
          </a:p>
        </p:txBody>
      </p:sp>
      <p:sp>
        <p:nvSpPr>
          <p:cNvPr id="211" name="Freeform 210">
            <a:extLst>
              <a:ext uri="{FF2B5EF4-FFF2-40B4-BE49-F238E27FC236}">
                <a16:creationId xmlns:a16="http://schemas.microsoft.com/office/drawing/2014/main" id="{48118A67-3456-624A-8033-07A8DEFB3699}"/>
              </a:ext>
            </a:extLst>
          </p:cNvPr>
          <p:cNvSpPr/>
          <p:nvPr/>
        </p:nvSpPr>
        <p:spPr>
          <a:xfrm>
            <a:off x="549541" y="1697065"/>
            <a:ext cx="628330" cy="1610423"/>
          </a:xfrm>
          <a:custGeom>
            <a:avLst/>
            <a:gdLst>
              <a:gd name="connsiteX0" fmla="*/ 628330 w 628330"/>
              <a:gd name="connsiteY0" fmla="*/ 1441342 h 1610423"/>
              <a:gd name="connsiteX1" fmla="*/ 23896 w 628330"/>
              <a:gd name="connsiteY1" fmla="*/ 1480088 h 1610423"/>
              <a:gd name="connsiteX2" fmla="*/ 178879 w 628330"/>
              <a:gd name="connsiteY2" fmla="*/ 0 h 161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330" h="1610423">
                <a:moveTo>
                  <a:pt x="628330" y="1441342"/>
                </a:moveTo>
                <a:cubicBezTo>
                  <a:pt x="363567" y="1580827"/>
                  <a:pt x="98805" y="1720312"/>
                  <a:pt x="23896" y="1480088"/>
                </a:cubicBezTo>
                <a:cubicBezTo>
                  <a:pt x="-51013" y="1239864"/>
                  <a:pt x="63933" y="619932"/>
                  <a:pt x="178879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stealth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59DBD81-E84E-024F-A02C-E4D0CA8B5B7A}"/>
              </a:ext>
            </a:extLst>
          </p:cNvPr>
          <p:cNvSpPr txBox="1"/>
          <p:nvPr/>
        </p:nvSpPr>
        <p:spPr>
          <a:xfrm>
            <a:off x="0" y="6271940"/>
            <a:ext cx="1219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Buffered DIMM with an integrated NIC in a buffer device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058E13-CF1C-1F48-984F-8C79FD36FE1B}"/>
              </a:ext>
            </a:extLst>
          </p:cNvPr>
          <p:cNvSpPr txBox="1"/>
          <p:nvPr/>
        </p:nvSpPr>
        <p:spPr>
          <a:xfrm>
            <a:off x="1630402" y="1802873"/>
            <a:ext cx="197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DRAM devices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E511555-BB55-5945-8AAC-A16463E9AB63}"/>
              </a:ext>
            </a:extLst>
          </p:cNvPr>
          <p:cNvSpPr txBox="1"/>
          <p:nvPr/>
        </p:nvSpPr>
        <p:spPr>
          <a:xfrm>
            <a:off x="102301" y="3608453"/>
            <a:ext cx="5535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Buffer device + integrated NIC + other logic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6D1D5098-30C5-4749-9C61-F2A907A0692D}"/>
              </a:ext>
            </a:extLst>
          </p:cNvPr>
          <p:cNvSpPr txBox="1"/>
          <p:nvPr/>
        </p:nvSpPr>
        <p:spPr>
          <a:xfrm>
            <a:off x="3637580" y="3703934"/>
            <a:ext cx="14864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Network</a:t>
            </a:r>
          </a:p>
          <a:p>
            <a:pPr algn="ctr"/>
            <a:r>
              <a:rPr lang="en-US" sz="2400" dirty="0"/>
              <a:t>Connector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CCAA844-2AE7-2249-BEBC-B465A1FA9240}"/>
              </a:ext>
            </a:extLst>
          </p:cNvPr>
          <p:cNvSpPr txBox="1"/>
          <p:nvPr/>
        </p:nvSpPr>
        <p:spPr>
          <a:xfrm>
            <a:off x="4212313" y="1260321"/>
            <a:ext cx="418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Global/Shared Memory Channel</a:t>
            </a:r>
          </a:p>
        </p:txBody>
      </p:sp>
    </p:spTree>
    <p:extLst>
      <p:ext uri="{BB962C8B-B14F-4D97-AF65-F5344CB8AC3E}">
        <p14:creationId xmlns:p14="http://schemas.microsoft.com/office/powerpoint/2010/main" val="139342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65" grpId="0" animBg="1"/>
      <p:bldP spid="165" grpId="1" animBg="1"/>
      <p:bldP spid="166" grpId="0" animBg="1"/>
      <p:bldP spid="166" grpId="1" animBg="1"/>
      <p:bldP spid="49" grpId="0"/>
      <p:bldP spid="111" grpId="0" animBg="1"/>
      <p:bldP spid="111" grpId="1" animBg="1"/>
      <p:bldP spid="51" grpId="0"/>
      <p:bldP spid="51" grpId="1"/>
      <p:bldP spid="113" grpId="0" animBg="1"/>
      <p:bldP spid="113" grpId="1" animBg="1"/>
      <p:bldP spid="114" grpId="0" animBg="1"/>
      <p:bldP spid="114" grpId="1" animBg="1"/>
      <p:bldP spid="115" grpId="0"/>
      <p:bldP spid="115" grpId="1"/>
      <p:bldP spid="116" grpId="0" animBg="1"/>
      <p:bldP spid="116" grpId="1" animBg="1"/>
      <p:bldP spid="117" grpId="0" animBg="1"/>
      <p:bldP spid="117" grpId="1" animBg="1"/>
      <p:bldP spid="118" grpId="0"/>
      <p:bldP spid="118" grpId="1"/>
      <p:bldP spid="210" grpId="0"/>
      <p:bldP spid="211" grpId="0" animBg="1"/>
      <p:bldP spid="121" grpId="0"/>
      <p:bldP spid="3" grpId="0"/>
      <p:bldP spid="3" grpId="1"/>
      <p:bldP spid="126" grpId="0"/>
      <p:bldP spid="126" grpId="1"/>
      <p:bldP spid="133" grpId="0"/>
      <p:bldP spid="13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C2B1E336-06E7-C44C-AB66-EC586ACB6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180FEB-BBCE-BE40-9ED9-EA1BFFEF2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430000" cy="914400"/>
          </a:xfrm>
        </p:spPr>
        <p:txBody>
          <a:bodyPr/>
          <a:lstStyle/>
          <a:p>
            <a:r>
              <a:rPr lang="en-US" err="1"/>
              <a:t>NetDIMM</a:t>
            </a:r>
            <a:r>
              <a:rPr lang="en-US"/>
              <a:t> Overall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D3FA7-4FFF-B143-BBE6-29E5D2C29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4C1427-D906-9F46-AB1C-B74A992BB499}"/>
              </a:ext>
            </a:extLst>
          </p:cNvPr>
          <p:cNvSpPr/>
          <p:nvPr/>
        </p:nvSpPr>
        <p:spPr>
          <a:xfrm>
            <a:off x="6658987" y="2090004"/>
            <a:ext cx="1219116" cy="340445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CPU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78A9C-67D8-A346-90A9-51A5D452ED34}"/>
              </a:ext>
            </a:extLst>
          </p:cNvPr>
          <p:cNvSpPr/>
          <p:nvPr/>
        </p:nvSpPr>
        <p:spPr>
          <a:xfrm>
            <a:off x="6658986" y="2090105"/>
            <a:ext cx="690992" cy="1321606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Mem Ctrl 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031CA4-4C73-AE48-B96E-599895B442F5}"/>
              </a:ext>
            </a:extLst>
          </p:cNvPr>
          <p:cNvSpPr/>
          <p:nvPr/>
        </p:nvSpPr>
        <p:spPr>
          <a:xfrm>
            <a:off x="6657609" y="4180654"/>
            <a:ext cx="690992" cy="1321606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Mem Ctrl 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224E92-B84F-564F-8395-CC94A4B632B0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5283441" y="2750908"/>
            <a:ext cx="137554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26CA11-ADA5-2849-AF9E-73EDEF0493C3}"/>
              </a:ext>
            </a:extLst>
          </p:cNvPr>
          <p:cNvCxnSpPr>
            <a:cxnSpLocks/>
          </p:cNvCxnSpPr>
          <p:nvPr/>
        </p:nvCxnSpPr>
        <p:spPr>
          <a:xfrm flipH="1">
            <a:off x="5283441" y="4772449"/>
            <a:ext cx="137417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AAF6E88-AB0F-B14F-B0E1-4BFF4ED4F064}"/>
              </a:ext>
            </a:extLst>
          </p:cNvPr>
          <p:cNvSpPr/>
          <p:nvPr/>
        </p:nvSpPr>
        <p:spPr>
          <a:xfrm rot="5400000">
            <a:off x="5642126" y="2572303"/>
            <a:ext cx="1375107" cy="383457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DDR5 DIMM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6994C0-81A6-2A49-B34F-5888DE9DBE73}"/>
              </a:ext>
            </a:extLst>
          </p:cNvPr>
          <p:cNvSpPr/>
          <p:nvPr/>
        </p:nvSpPr>
        <p:spPr>
          <a:xfrm rot="5400000">
            <a:off x="5645527" y="4621841"/>
            <a:ext cx="1375107" cy="383455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DDR5 DIMM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85EA15F-F14B-2847-8964-D0726BE9F3BB}"/>
              </a:ext>
            </a:extLst>
          </p:cNvPr>
          <p:cNvSpPr/>
          <p:nvPr/>
        </p:nvSpPr>
        <p:spPr>
          <a:xfrm rot="5400000">
            <a:off x="4590232" y="2572301"/>
            <a:ext cx="1375107" cy="383459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</a:rPr>
              <a:t>NetDIMM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8308359-DB0F-A049-B029-BAD4CE537E7D}"/>
              </a:ext>
            </a:extLst>
          </p:cNvPr>
          <p:cNvSpPr/>
          <p:nvPr/>
        </p:nvSpPr>
        <p:spPr>
          <a:xfrm rot="5400000">
            <a:off x="4590947" y="4634936"/>
            <a:ext cx="1375107" cy="383461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</a:rPr>
              <a:t>NetDIMM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8CD41B8-D328-C643-B4F7-A34F91E272C3}"/>
              </a:ext>
            </a:extLst>
          </p:cNvPr>
          <p:cNvSpPr/>
          <p:nvPr/>
        </p:nvSpPr>
        <p:spPr>
          <a:xfrm rot="5400000">
            <a:off x="5131238" y="2572302"/>
            <a:ext cx="1375107" cy="383457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DDR5 DIMM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8CBAB79-10DC-F547-BB52-B09073770BE2}"/>
              </a:ext>
            </a:extLst>
          </p:cNvPr>
          <p:cNvSpPr/>
          <p:nvPr/>
        </p:nvSpPr>
        <p:spPr>
          <a:xfrm rot="5400000">
            <a:off x="5134639" y="4621840"/>
            <a:ext cx="1375107" cy="383455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DDR5 DIMM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9B4CF28-093D-3744-9C22-F21B61814CFD}"/>
              </a:ext>
            </a:extLst>
          </p:cNvPr>
          <p:cNvSpPr/>
          <p:nvPr/>
        </p:nvSpPr>
        <p:spPr>
          <a:xfrm>
            <a:off x="5014819" y="1952870"/>
            <a:ext cx="537364" cy="1655528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DA1F648-A854-614C-AD63-277E7C6ECB1F}"/>
              </a:ext>
            </a:extLst>
          </p:cNvPr>
          <p:cNvGrpSpPr/>
          <p:nvPr/>
        </p:nvGrpSpPr>
        <p:grpSpPr>
          <a:xfrm>
            <a:off x="991383" y="2242286"/>
            <a:ext cx="3460836" cy="1409306"/>
            <a:chOff x="4619245" y="2889598"/>
            <a:chExt cx="3460836" cy="140930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DEB9F11-6368-5A43-8201-DDFF84D6250A}"/>
                </a:ext>
              </a:extLst>
            </p:cNvPr>
            <p:cNvSpPr/>
            <p:nvPr/>
          </p:nvSpPr>
          <p:spPr>
            <a:xfrm>
              <a:off x="4619245" y="2889598"/>
              <a:ext cx="3131959" cy="1409305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55AA7FF-FE60-9149-B08A-861185770F32}"/>
                </a:ext>
              </a:extLst>
            </p:cNvPr>
            <p:cNvSpPr/>
            <p:nvPr/>
          </p:nvSpPr>
          <p:spPr>
            <a:xfrm rot="5400000">
              <a:off x="4476038" y="3199154"/>
              <a:ext cx="714704" cy="24423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/>
                <a:t>DRAM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FE51EB0-4D40-BB4C-87AE-B43447C58BCD}"/>
                </a:ext>
              </a:extLst>
            </p:cNvPr>
            <p:cNvCxnSpPr>
              <a:cxnSpLocks/>
            </p:cNvCxnSpPr>
            <p:nvPr/>
          </p:nvCxnSpPr>
          <p:spPr>
            <a:xfrm>
              <a:off x="4833390" y="3810837"/>
              <a:ext cx="2646935" cy="1476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F7ABCDD-83BE-0D46-AFF3-64ACBCDF2380}"/>
                </a:ext>
              </a:extLst>
            </p:cNvPr>
            <p:cNvCxnSpPr>
              <a:cxnSpLocks/>
              <a:endCxn id="33" idx="3"/>
            </p:cNvCxnSpPr>
            <p:nvPr/>
          </p:nvCxnSpPr>
          <p:spPr>
            <a:xfrm flipV="1">
              <a:off x="4833390" y="3678624"/>
              <a:ext cx="0" cy="14134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D6AEEFDD-FB3E-9E44-A5C5-E754259FD1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41711" y="3818301"/>
              <a:ext cx="0" cy="10888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399C277-8F13-1349-8D77-D18F2F6ADECD}"/>
                </a:ext>
              </a:extLst>
            </p:cNvPr>
            <p:cNvSpPr/>
            <p:nvPr/>
          </p:nvSpPr>
          <p:spPr>
            <a:xfrm>
              <a:off x="4711272" y="3922390"/>
              <a:ext cx="2891160" cy="292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err="1">
                  <a:solidFill>
                    <a:schemeClr val="tx1"/>
                  </a:solidFill>
                </a:rPr>
                <a:t>NetDIMM</a:t>
              </a:r>
              <a:r>
                <a:rPr lang="en-US">
                  <a:solidFill>
                    <a:schemeClr val="tx1"/>
                  </a:solidFill>
                </a:rPr>
                <a:t> Buffer Device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0DD93A4-38EA-5C40-BF9D-F96CD4500D9A}"/>
                </a:ext>
              </a:extLst>
            </p:cNvPr>
            <p:cNvSpPr/>
            <p:nvPr/>
          </p:nvSpPr>
          <p:spPr>
            <a:xfrm rot="5400000">
              <a:off x="4842391" y="3201394"/>
              <a:ext cx="714704" cy="24423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/>
                <a:t>DRAM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58D6EBA1-921F-4046-AB71-FA9275E118FB}"/>
                </a:ext>
              </a:extLst>
            </p:cNvPr>
            <p:cNvCxnSpPr>
              <a:cxnSpLocks/>
              <a:endCxn id="57" idx="3"/>
            </p:cNvCxnSpPr>
            <p:nvPr/>
          </p:nvCxnSpPr>
          <p:spPr>
            <a:xfrm flipH="1" flipV="1">
              <a:off x="5199743" y="3680864"/>
              <a:ext cx="1" cy="13910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38E6BD8-4B7D-5747-A397-F4379C89BB86}"/>
                </a:ext>
              </a:extLst>
            </p:cNvPr>
            <p:cNvSpPr/>
            <p:nvPr/>
          </p:nvSpPr>
          <p:spPr>
            <a:xfrm rot="5400000">
              <a:off x="5222488" y="3203482"/>
              <a:ext cx="714704" cy="24423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/>
                <a:t>DRAM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54269DD7-C42F-0241-9C0B-0BDED36A51EB}"/>
                </a:ext>
              </a:extLst>
            </p:cNvPr>
            <p:cNvCxnSpPr>
              <a:cxnSpLocks/>
              <a:endCxn id="59" idx="3"/>
            </p:cNvCxnSpPr>
            <p:nvPr/>
          </p:nvCxnSpPr>
          <p:spPr>
            <a:xfrm flipV="1">
              <a:off x="5579840" y="3682952"/>
              <a:ext cx="0" cy="13701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E4F188D-1B30-904E-8443-85FA84E8D0C3}"/>
                </a:ext>
              </a:extLst>
            </p:cNvPr>
            <p:cNvSpPr/>
            <p:nvPr/>
          </p:nvSpPr>
          <p:spPr>
            <a:xfrm rot="5400000">
              <a:off x="5602585" y="3205570"/>
              <a:ext cx="714704" cy="24423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/>
                <a:t>DRAM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C7948864-2F9A-4D48-8A00-D0C865F6D9E0}"/>
                </a:ext>
              </a:extLst>
            </p:cNvPr>
            <p:cNvCxnSpPr>
              <a:cxnSpLocks/>
              <a:endCxn id="61" idx="3"/>
            </p:cNvCxnSpPr>
            <p:nvPr/>
          </p:nvCxnSpPr>
          <p:spPr>
            <a:xfrm flipV="1">
              <a:off x="5959937" y="3685040"/>
              <a:ext cx="0" cy="13493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5DE522D-B2A2-D14F-B73C-ADC77744506E}"/>
                </a:ext>
              </a:extLst>
            </p:cNvPr>
            <p:cNvSpPr/>
            <p:nvPr/>
          </p:nvSpPr>
          <p:spPr>
            <a:xfrm rot="5400000">
              <a:off x="5982682" y="3207658"/>
              <a:ext cx="714704" cy="24423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/>
                <a:t>DRAM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11A8C4E6-A0C9-9047-A3C7-FF17C4155312}"/>
                </a:ext>
              </a:extLst>
            </p:cNvPr>
            <p:cNvCxnSpPr>
              <a:cxnSpLocks/>
              <a:endCxn id="63" idx="3"/>
            </p:cNvCxnSpPr>
            <p:nvPr/>
          </p:nvCxnSpPr>
          <p:spPr>
            <a:xfrm flipV="1">
              <a:off x="6340034" y="3687128"/>
              <a:ext cx="0" cy="13284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B4E1CB2-E86C-9D4B-8210-87610AF2F93B}"/>
                </a:ext>
              </a:extLst>
            </p:cNvPr>
            <p:cNvSpPr/>
            <p:nvPr/>
          </p:nvSpPr>
          <p:spPr>
            <a:xfrm rot="5400000">
              <a:off x="6362779" y="3209746"/>
              <a:ext cx="714704" cy="24423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/>
                <a:t>DRAM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2AC2BE73-7EE0-3647-B82A-4FF252EED554}"/>
                </a:ext>
              </a:extLst>
            </p:cNvPr>
            <p:cNvCxnSpPr>
              <a:cxnSpLocks/>
              <a:endCxn id="65" idx="3"/>
            </p:cNvCxnSpPr>
            <p:nvPr/>
          </p:nvCxnSpPr>
          <p:spPr>
            <a:xfrm flipV="1">
              <a:off x="6720131" y="3689216"/>
              <a:ext cx="0" cy="13075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C814899-7E8A-ED4F-B56E-7CD2F91DEA41}"/>
                </a:ext>
              </a:extLst>
            </p:cNvPr>
            <p:cNvSpPr/>
            <p:nvPr/>
          </p:nvSpPr>
          <p:spPr>
            <a:xfrm rot="5400000">
              <a:off x="6742876" y="3211834"/>
              <a:ext cx="714704" cy="24423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/>
                <a:t>DRAM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4D3CF647-6F4E-0149-8141-E44F5A702577}"/>
                </a:ext>
              </a:extLst>
            </p:cNvPr>
            <p:cNvCxnSpPr>
              <a:cxnSpLocks/>
              <a:endCxn id="67" idx="3"/>
            </p:cNvCxnSpPr>
            <p:nvPr/>
          </p:nvCxnSpPr>
          <p:spPr>
            <a:xfrm flipV="1">
              <a:off x="7100228" y="3691304"/>
              <a:ext cx="0" cy="12866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7700603-315B-F247-889D-85F103DB3BCF}"/>
                </a:ext>
              </a:extLst>
            </p:cNvPr>
            <p:cNvSpPr/>
            <p:nvPr/>
          </p:nvSpPr>
          <p:spPr>
            <a:xfrm rot="5400000">
              <a:off x="7122973" y="3213922"/>
              <a:ext cx="714704" cy="24423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/>
                <a:t>DRAM</a:t>
              </a: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11F04904-C4F8-4D4A-B79F-4D3B0D92509D}"/>
                </a:ext>
              </a:extLst>
            </p:cNvPr>
            <p:cNvCxnSpPr>
              <a:cxnSpLocks/>
              <a:endCxn id="69" idx="3"/>
            </p:cNvCxnSpPr>
            <p:nvPr/>
          </p:nvCxnSpPr>
          <p:spPr>
            <a:xfrm flipV="1">
              <a:off x="7480325" y="3693392"/>
              <a:ext cx="0" cy="13594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8449B82-A7A7-4241-A600-849A56D5855D}"/>
                </a:ext>
              </a:extLst>
            </p:cNvPr>
            <p:cNvSpPr/>
            <p:nvPr/>
          </p:nvSpPr>
          <p:spPr>
            <a:xfrm>
              <a:off x="4711272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71B7782-DF8F-C04D-9AAF-C4882C604EEB}"/>
                </a:ext>
              </a:extLst>
            </p:cNvPr>
            <p:cNvSpPr/>
            <p:nvPr/>
          </p:nvSpPr>
          <p:spPr>
            <a:xfrm>
              <a:off x="4833390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BEDCABC-3F38-D646-9DE5-89A7653EBC2C}"/>
                </a:ext>
              </a:extLst>
            </p:cNvPr>
            <p:cNvSpPr/>
            <p:nvPr/>
          </p:nvSpPr>
          <p:spPr>
            <a:xfrm>
              <a:off x="4955508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EE33FB5-1B57-3047-A6B7-1951FCA1EB78}"/>
                </a:ext>
              </a:extLst>
            </p:cNvPr>
            <p:cNvSpPr/>
            <p:nvPr/>
          </p:nvSpPr>
          <p:spPr>
            <a:xfrm>
              <a:off x="5077626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1E89A2F-240C-1745-B258-ACCC1F3677A0}"/>
                </a:ext>
              </a:extLst>
            </p:cNvPr>
            <p:cNvSpPr/>
            <p:nvPr/>
          </p:nvSpPr>
          <p:spPr>
            <a:xfrm>
              <a:off x="5199744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DB7C5F4-FC8D-1E4C-B332-6417F4718EA6}"/>
                </a:ext>
              </a:extLst>
            </p:cNvPr>
            <p:cNvSpPr/>
            <p:nvPr/>
          </p:nvSpPr>
          <p:spPr>
            <a:xfrm>
              <a:off x="5321862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7691FD74-D9F9-3945-A032-48BED331EA69}"/>
                </a:ext>
              </a:extLst>
            </p:cNvPr>
            <p:cNvSpPr/>
            <p:nvPr/>
          </p:nvSpPr>
          <p:spPr>
            <a:xfrm>
              <a:off x="5443980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0BE1620-0D0C-8B46-859A-9CE81368A19D}"/>
                </a:ext>
              </a:extLst>
            </p:cNvPr>
            <p:cNvSpPr/>
            <p:nvPr/>
          </p:nvSpPr>
          <p:spPr>
            <a:xfrm>
              <a:off x="5566098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EAA6F8B-123C-9542-B3A1-01D0567B689D}"/>
                </a:ext>
              </a:extLst>
            </p:cNvPr>
            <p:cNvSpPr/>
            <p:nvPr/>
          </p:nvSpPr>
          <p:spPr>
            <a:xfrm>
              <a:off x="5688216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BF54EF8-5930-274B-AC78-BF451003A90B}"/>
                </a:ext>
              </a:extLst>
            </p:cNvPr>
            <p:cNvSpPr/>
            <p:nvPr/>
          </p:nvSpPr>
          <p:spPr>
            <a:xfrm>
              <a:off x="5810334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39CF08B-1A1E-7C41-BFEC-AAAAE07AA9DC}"/>
                </a:ext>
              </a:extLst>
            </p:cNvPr>
            <p:cNvSpPr/>
            <p:nvPr/>
          </p:nvSpPr>
          <p:spPr>
            <a:xfrm>
              <a:off x="5932452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08650B1C-56BC-DB48-9F07-EE1ECE592E97}"/>
                </a:ext>
              </a:extLst>
            </p:cNvPr>
            <p:cNvSpPr/>
            <p:nvPr/>
          </p:nvSpPr>
          <p:spPr>
            <a:xfrm>
              <a:off x="6054570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B1529D1-0307-3E47-A165-5C3401C4A298}"/>
                </a:ext>
              </a:extLst>
            </p:cNvPr>
            <p:cNvSpPr/>
            <p:nvPr/>
          </p:nvSpPr>
          <p:spPr>
            <a:xfrm>
              <a:off x="6176688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D7C91E0-320A-4747-B4DE-3FA6F827FED2}"/>
                </a:ext>
              </a:extLst>
            </p:cNvPr>
            <p:cNvSpPr/>
            <p:nvPr/>
          </p:nvSpPr>
          <p:spPr>
            <a:xfrm>
              <a:off x="6298806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7C32ACD9-14DF-E940-9D74-221AFFB647E6}"/>
                </a:ext>
              </a:extLst>
            </p:cNvPr>
            <p:cNvSpPr/>
            <p:nvPr/>
          </p:nvSpPr>
          <p:spPr>
            <a:xfrm>
              <a:off x="6420924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F385204-D1B7-684A-A837-666CDD32E0B1}"/>
                </a:ext>
              </a:extLst>
            </p:cNvPr>
            <p:cNvSpPr/>
            <p:nvPr/>
          </p:nvSpPr>
          <p:spPr>
            <a:xfrm>
              <a:off x="6543042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759BE7E-4040-234A-A917-D26C6AA31AE4}"/>
                </a:ext>
              </a:extLst>
            </p:cNvPr>
            <p:cNvSpPr/>
            <p:nvPr/>
          </p:nvSpPr>
          <p:spPr>
            <a:xfrm>
              <a:off x="6665160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742F95D1-2A3C-9B4A-AE78-7CF352A6A452}"/>
                </a:ext>
              </a:extLst>
            </p:cNvPr>
            <p:cNvSpPr/>
            <p:nvPr/>
          </p:nvSpPr>
          <p:spPr>
            <a:xfrm>
              <a:off x="6787278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A69F0635-D61F-464C-B65C-062C5DFF0CC6}"/>
                </a:ext>
              </a:extLst>
            </p:cNvPr>
            <p:cNvSpPr/>
            <p:nvPr/>
          </p:nvSpPr>
          <p:spPr>
            <a:xfrm>
              <a:off x="6909396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7A7BDB8-EF34-C049-ADF9-0D7A3941C9F4}"/>
                </a:ext>
              </a:extLst>
            </p:cNvPr>
            <p:cNvSpPr/>
            <p:nvPr/>
          </p:nvSpPr>
          <p:spPr>
            <a:xfrm>
              <a:off x="7031514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144A89CD-06C5-1F43-8B9C-F37202077911}"/>
                </a:ext>
              </a:extLst>
            </p:cNvPr>
            <p:cNvSpPr/>
            <p:nvPr/>
          </p:nvSpPr>
          <p:spPr>
            <a:xfrm>
              <a:off x="7153632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DD2A0EB-2C70-4845-9E6D-CE0BCF75D044}"/>
                </a:ext>
              </a:extLst>
            </p:cNvPr>
            <p:cNvSpPr/>
            <p:nvPr/>
          </p:nvSpPr>
          <p:spPr>
            <a:xfrm>
              <a:off x="7275750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119F11E9-EFD8-FE4E-95D1-E93C745001CB}"/>
                </a:ext>
              </a:extLst>
            </p:cNvPr>
            <p:cNvSpPr/>
            <p:nvPr/>
          </p:nvSpPr>
          <p:spPr>
            <a:xfrm>
              <a:off x="7397868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4B5D4D17-543F-EB4D-B0AE-0E5656DB96E2}"/>
                </a:ext>
              </a:extLst>
            </p:cNvPr>
            <p:cNvSpPr/>
            <p:nvPr/>
          </p:nvSpPr>
          <p:spPr>
            <a:xfrm>
              <a:off x="7519986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C3CF533-A02B-E841-AEFA-1F260C6F86D8}"/>
                </a:ext>
              </a:extLst>
            </p:cNvPr>
            <p:cNvSpPr/>
            <p:nvPr/>
          </p:nvSpPr>
          <p:spPr>
            <a:xfrm>
              <a:off x="7705514" y="3903410"/>
              <a:ext cx="374567" cy="29454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>
                  <a:ln>
                    <a:solidFill>
                      <a:schemeClr val="accent1">
                        <a:shade val="50000"/>
                      </a:schemeClr>
                    </a:solidFill>
                  </a:ln>
                  <a:solidFill>
                    <a:schemeClr val="tx1"/>
                  </a:solidFill>
                </a:rPr>
                <a:t>Eth</a:t>
              </a:r>
            </a:p>
          </p:txBody>
        </p:sp>
      </p:grp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CD3F31F6-71EA-414D-855C-D79873FDD45C}"/>
              </a:ext>
            </a:extLst>
          </p:cNvPr>
          <p:cNvCxnSpPr>
            <a:cxnSpLocks/>
          </p:cNvCxnSpPr>
          <p:nvPr/>
        </p:nvCxnSpPr>
        <p:spPr>
          <a:xfrm flipH="1">
            <a:off x="991383" y="1952869"/>
            <a:ext cx="4023438" cy="2400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9632EB32-EE16-A548-A393-C40EE26D6373}"/>
              </a:ext>
            </a:extLst>
          </p:cNvPr>
          <p:cNvCxnSpPr>
            <a:cxnSpLocks/>
          </p:cNvCxnSpPr>
          <p:nvPr/>
        </p:nvCxnSpPr>
        <p:spPr>
          <a:xfrm flipH="1">
            <a:off x="4073801" y="3608397"/>
            <a:ext cx="941021" cy="62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267BAB71-6250-FD45-AD1E-CDF8D8FFA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1" y="4619250"/>
            <a:ext cx="3955466" cy="924881"/>
          </a:xfrm>
          <a:prstGeom prst="rect">
            <a:avLst/>
          </a:prstGeom>
        </p:spPr>
      </p:pic>
      <p:sp>
        <p:nvSpPr>
          <p:cNvPr id="208" name="Freeform 207">
            <a:extLst>
              <a:ext uri="{FF2B5EF4-FFF2-40B4-BE49-F238E27FC236}">
                <a16:creationId xmlns:a16="http://schemas.microsoft.com/office/drawing/2014/main" id="{B8400157-A086-B04D-862B-F9B6B1F7529E}"/>
              </a:ext>
            </a:extLst>
          </p:cNvPr>
          <p:cNvSpPr/>
          <p:nvPr/>
        </p:nvSpPr>
        <p:spPr>
          <a:xfrm>
            <a:off x="6079422" y="1679169"/>
            <a:ext cx="534309" cy="1014155"/>
          </a:xfrm>
          <a:custGeom>
            <a:avLst/>
            <a:gdLst>
              <a:gd name="connsiteX0" fmla="*/ 498764 w 534309"/>
              <a:gd name="connsiteY0" fmla="*/ 1014155 h 1014155"/>
              <a:gd name="connsiteX1" fmla="*/ 482138 w 534309"/>
              <a:gd name="connsiteY1" fmla="*/ 166256 h 1014155"/>
              <a:gd name="connsiteX2" fmla="*/ 0 w 534309"/>
              <a:gd name="connsiteY2" fmla="*/ 2 h 1014155"/>
              <a:gd name="connsiteX3" fmla="*/ 0 w 534309"/>
              <a:gd name="connsiteY3" fmla="*/ 2 h 101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309" h="1014155">
                <a:moveTo>
                  <a:pt x="498764" y="1014155"/>
                </a:moveTo>
                <a:cubicBezTo>
                  <a:pt x="532014" y="674718"/>
                  <a:pt x="565265" y="335281"/>
                  <a:pt x="482138" y="166256"/>
                </a:cubicBezTo>
                <a:cubicBezTo>
                  <a:pt x="399011" y="-2769"/>
                  <a:pt x="0" y="2"/>
                  <a:pt x="0" y="2"/>
                </a:cubicBezTo>
                <a:lnTo>
                  <a:pt x="0" y="2"/>
                </a:lnTo>
              </a:path>
            </a:pathLst>
          </a:custGeom>
          <a:noFill/>
          <a:ln w="19050">
            <a:solidFill>
              <a:schemeClr val="tx1"/>
            </a:solidFill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AA92EAE4-DE4B-AA44-AA9C-56057F7355D5}"/>
              </a:ext>
            </a:extLst>
          </p:cNvPr>
          <p:cNvSpPr txBox="1"/>
          <p:nvPr/>
        </p:nvSpPr>
        <p:spPr>
          <a:xfrm>
            <a:off x="349395" y="1274084"/>
            <a:ext cx="3122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Local Memory Channel </a:t>
            </a:r>
          </a:p>
        </p:txBody>
      </p:sp>
      <p:sp>
        <p:nvSpPr>
          <p:cNvPr id="211" name="Freeform 210">
            <a:extLst>
              <a:ext uri="{FF2B5EF4-FFF2-40B4-BE49-F238E27FC236}">
                <a16:creationId xmlns:a16="http://schemas.microsoft.com/office/drawing/2014/main" id="{48118A67-3456-624A-8033-07A8DEFB3699}"/>
              </a:ext>
            </a:extLst>
          </p:cNvPr>
          <p:cNvSpPr/>
          <p:nvPr/>
        </p:nvSpPr>
        <p:spPr>
          <a:xfrm>
            <a:off x="549541" y="1697065"/>
            <a:ext cx="628330" cy="1610423"/>
          </a:xfrm>
          <a:custGeom>
            <a:avLst/>
            <a:gdLst>
              <a:gd name="connsiteX0" fmla="*/ 628330 w 628330"/>
              <a:gd name="connsiteY0" fmla="*/ 1441342 h 1610423"/>
              <a:gd name="connsiteX1" fmla="*/ 23896 w 628330"/>
              <a:gd name="connsiteY1" fmla="*/ 1480088 h 1610423"/>
              <a:gd name="connsiteX2" fmla="*/ 178879 w 628330"/>
              <a:gd name="connsiteY2" fmla="*/ 0 h 161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330" h="1610423">
                <a:moveTo>
                  <a:pt x="628330" y="1441342"/>
                </a:moveTo>
                <a:cubicBezTo>
                  <a:pt x="363567" y="1580827"/>
                  <a:pt x="98805" y="1720312"/>
                  <a:pt x="23896" y="1480088"/>
                </a:cubicBezTo>
                <a:cubicBezTo>
                  <a:pt x="-51013" y="1239864"/>
                  <a:pt x="63933" y="619932"/>
                  <a:pt x="178879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stealth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B52486AB-3827-7249-9388-0FC714A6C9DA}"/>
              </a:ext>
            </a:extLst>
          </p:cNvPr>
          <p:cNvSpPr/>
          <p:nvPr/>
        </p:nvSpPr>
        <p:spPr>
          <a:xfrm>
            <a:off x="10383051" y="2821020"/>
            <a:ext cx="1444195" cy="69993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CPU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A0CBD45-2592-A14C-A926-B72CEBE2CE6F}"/>
              </a:ext>
            </a:extLst>
          </p:cNvPr>
          <p:cNvSpPr/>
          <p:nvPr/>
        </p:nvSpPr>
        <p:spPr>
          <a:xfrm>
            <a:off x="10383565" y="2210824"/>
            <a:ext cx="1444195" cy="53923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DDR Memory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F38E7CC-86F5-9743-B39E-1D401E76BCEA}"/>
              </a:ext>
            </a:extLst>
          </p:cNvPr>
          <p:cNvSpPr/>
          <p:nvPr/>
        </p:nvSpPr>
        <p:spPr>
          <a:xfrm>
            <a:off x="9930016" y="3149576"/>
            <a:ext cx="1444195" cy="69993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CPU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563ADE1-90E9-D544-A35A-BF13174291AD}"/>
              </a:ext>
            </a:extLst>
          </p:cNvPr>
          <p:cNvSpPr/>
          <p:nvPr/>
        </p:nvSpPr>
        <p:spPr>
          <a:xfrm>
            <a:off x="9930530" y="2539380"/>
            <a:ext cx="1444195" cy="53923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DDR Memory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2E1AA84-AD97-8F42-BA24-1A211FBCC03E}"/>
              </a:ext>
            </a:extLst>
          </p:cNvPr>
          <p:cNvSpPr/>
          <p:nvPr/>
        </p:nvSpPr>
        <p:spPr>
          <a:xfrm>
            <a:off x="9461698" y="3478132"/>
            <a:ext cx="1444195" cy="69993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CPU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062DE72-BC70-3842-BB43-07C81938C00A}"/>
              </a:ext>
            </a:extLst>
          </p:cNvPr>
          <p:cNvSpPr/>
          <p:nvPr/>
        </p:nvSpPr>
        <p:spPr>
          <a:xfrm>
            <a:off x="9462212" y="2867936"/>
            <a:ext cx="1444195" cy="53923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DDR Memory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7BE6121C-07B1-7E4C-9617-C516ECD761F2}"/>
              </a:ext>
            </a:extLst>
          </p:cNvPr>
          <p:cNvCxnSpPr>
            <a:cxnSpLocks/>
          </p:cNvCxnSpPr>
          <p:nvPr/>
        </p:nvCxnSpPr>
        <p:spPr>
          <a:xfrm>
            <a:off x="8944094" y="4025900"/>
            <a:ext cx="0" cy="15216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FB1F4E6-1B52-874B-A00F-C524D17F2068}"/>
              </a:ext>
            </a:extLst>
          </p:cNvPr>
          <p:cNvSpPr/>
          <p:nvPr/>
        </p:nvSpPr>
        <p:spPr>
          <a:xfrm>
            <a:off x="8993380" y="3806688"/>
            <a:ext cx="1444195" cy="69993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CPU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C1BCCDF-2E7B-7347-9075-CA5D17166214}"/>
              </a:ext>
            </a:extLst>
          </p:cNvPr>
          <p:cNvSpPr/>
          <p:nvPr/>
        </p:nvSpPr>
        <p:spPr>
          <a:xfrm>
            <a:off x="8993894" y="3196492"/>
            <a:ext cx="1444195" cy="53923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DDR Memory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59677F7-7917-594B-9E5D-498A38FEBC79}"/>
              </a:ext>
            </a:extLst>
          </p:cNvPr>
          <p:cNvCxnSpPr>
            <a:cxnSpLocks/>
          </p:cNvCxnSpPr>
          <p:nvPr/>
        </p:nvCxnSpPr>
        <p:spPr>
          <a:xfrm>
            <a:off x="9134155" y="4025900"/>
            <a:ext cx="0" cy="15216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E7F57B2-BE1C-4A4E-8AB4-DE735CEFB961}"/>
              </a:ext>
            </a:extLst>
          </p:cNvPr>
          <p:cNvCxnSpPr>
            <a:cxnSpLocks/>
          </p:cNvCxnSpPr>
          <p:nvPr/>
        </p:nvCxnSpPr>
        <p:spPr>
          <a:xfrm>
            <a:off x="9366745" y="4025900"/>
            <a:ext cx="0" cy="15216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6FE03AC-74E7-7B44-A85F-F5E97F5C4A54}"/>
              </a:ext>
            </a:extLst>
          </p:cNvPr>
          <p:cNvSpPr/>
          <p:nvPr/>
        </p:nvSpPr>
        <p:spPr>
          <a:xfrm>
            <a:off x="8525062" y="4135244"/>
            <a:ext cx="1444195" cy="69993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CPU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A9EF22D-EFB1-F545-B609-2910C72229DA}"/>
              </a:ext>
            </a:extLst>
          </p:cNvPr>
          <p:cNvSpPr/>
          <p:nvPr/>
        </p:nvSpPr>
        <p:spPr>
          <a:xfrm>
            <a:off x="8525576" y="3525048"/>
            <a:ext cx="1444195" cy="53923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DDR Memory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4C94B3D-4134-924A-BA22-5343C530620D}"/>
              </a:ext>
            </a:extLst>
          </p:cNvPr>
          <p:cNvGrpSpPr/>
          <p:nvPr/>
        </p:nvGrpSpPr>
        <p:grpSpPr>
          <a:xfrm>
            <a:off x="8523966" y="2181394"/>
            <a:ext cx="1419224" cy="809384"/>
            <a:chOff x="8523966" y="2181394"/>
            <a:chExt cx="1419224" cy="809384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03FE50C1-B6CE-3B43-A5E7-68683560670C}"/>
                </a:ext>
              </a:extLst>
            </p:cNvPr>
            <p:cNvGrpSpPr/>
            <p:nvPr/>
          </p:nvGrpSpPr>
          <p:grpSpPr>
            <a:xfrm>
              <a:off x="8523966" y="2181394"/>
              <a:ext cx="1419224" cy="809384"/>
              <a:chOff x="8378826" y="2282992"/>
              <a:chExt cx="1419224" cy="809384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BE40CCAA-CE4B-2742-90FA-99AA8B2702CB}"/>
                  </a:ext>
                </a:extLst>
              </p:cNvPr>
              <p:cNvSpPr/>
              <p:nvPr/>
            </p:nvSpPr>
            <p:spPr>
              <a:xfrm>
                <a:off x="8378826" y="2293698"/>
                <a:ext cx="1409958" cy="666750"/>
              </a:xfrm>
              <a:custGeom>
                <a:avLst/>
                <a:gdLst>
                  <a:gd name="connsiteX0" fmla="*/ 1389321 w 1389321"/>
                  <a:gd name="connsiteY0" fmla="*/ 0 h 666307"/>
                  <a:gd name="connsiteX1" fmla="*/ 935665 w 1389321"/>
                  <a:gd name="connsiteY1" fmla="*/ 0 h 666307"/>
                  <a:gd name="connsiteX2" fmla="*/ 0 w 1389321"/>
                  <a:gd name="connsiteY2" fmla="*/ 666307 h 666307"/>
                  <a:gd name="connsiteX3" fmla="*/ 467833 w 1389321"/>
                  <a:gd name="connsiteY3" fmla="*/ 666307 h 666307"/>
                  <a:gd name="connsiteX4" fmla="*/ 1389321 w 1389321"/>
                  <a:gd name="connsiteY4" fmla="*/ 0 h 666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9321" h="666307">
                    <a:moveTo>
                      <a:pt x="1389321" y="0"/>
                    </a:moveTo>
                    <a:lnTo>
                      <a:pt x="935665" y="0"/>
                    </a:lnTo>
                    <a:lnTo>
                      <a:pt x="0" y="666307"/>
                    </a:lnTo>
                    <a:lnTo>
                      <a:pt x="467833" y="666307"/>
                    </a:lnTo>
                    <a:lnTo>
                      <a:pt x="138932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E8AAFBC1-408D-BB4E-8DA6-E89E1CDFF368}"/>
                  </a:ext>
                </a:extLst>
              </p:cNvPr>
              <p:cNvSpPr/>
              <p:nvPr/>
            </p:nvSpPr>
            <p:spPr>
              <a:xfrm>
                <a:off x="8385544" y="2955851"/>
                <a:ext cx="474921" cy="127591"/>
              </a:xfrm>
              <a:custGeom>
                <a:avLst/>
                <a:gdLst>
                  <a:gd name="connsiteX0" fmla="*/ 0 w 474921"/>
                  <a:gd name="connsiteY0" fmla="*/ 0 h 127591"/>
                  <a:gd name="connsiteX1" fmla="*/ 0 w 474921"/>
                  <a:gd name="connsiteY1" fmla="*/ 127591 h 127591"/>
                  <a:gd name="connsiteX2" fmla="*/ 474921 w 474921"/>
                  <a:gd name="connsiteY2" fmla="*/ 127591 h 127591"/>
                  <a:gd name="connsiteX3" fmla="*/ 474921 w 474921"/>
                  <a:gd name="connsiteY3" fmla="*/ 0 h 127591"/>
                  <a:gd name="connsiteX4" fmla="*/ 0 w 474921"/>
                  <a:gd name="connsiteY4" fmla="*/ 0 h 127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4921" h="127591">
                    <a:moveTo>
                      <a:pt x="0" y="0"/>
                    </a:moveTo>
                    <a:lnTo>
                      <a:pt x="0" y="127591"/>
                    </a:lnTo>
                    <a:lnTo>
                      <a:pt x="474921" y="127591"/>
                    </a:lnTo>
                    <a:lnTo>
                      <a:pt x="47492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D2C5BCC1-097F-5E4C-BDAB-04AC62258C4D}"/>
                  </a:ext>
                </a:extLst>
              </p:cNvPr>
              <p:cNvSpPr/>
              <p:nvPr/>
            </p:nvSpPr>
            <p:spPr>
              <a:xfrm>
                <a:off x="8858250" y="2282992"/>
                <a:ext cx="939800" cy="803108"/>
              </a:xfrm>
              <a:custGeom>
                <a:avLst/>
                <a:gdLst>
                  <a:gd name="connsiteX0" fmla="*/ 936625 w 939800"/>
                  <a:gd name="connsiteY0" fmla="*/ 0 h 806450"/>
                  <a:gd name="connsiteX1" fmla="*/ 939800 w 939800"/>
                  <a:gd name="connsiteY1" fmla="*/ 136525 h 806450"/>
                  <a:gd name="connsiteX2" fmla="*/ 6350 w 939800"/>
                  <a:gd name="connsiteY2" fmla="*/ 806450 h 806450"/>
                  <a:gd name="connsiteX3" fmla="*/ 0 w 939800"/>
                  <a:gd name="connsiteY3" fmla="*/ 669925 h 806450"/>
                  <a:gd name="connsiteX4" fmla="*/ 936625 w 939800"/>
                  <a:gd name="connsiteY4" fmla="*/ 0 h 80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9800" h="806450">
                    <a:moveTo>
                      <a:pt x="936625" y="0"/>
                    </a:moveTo>
                    <a:cubicBezTo>
                      <a:pt x="937683" y="45508"/>
                      <a:pt x="938742" y="91017"/>
                      <a:pt x="939800" y="136525"/>
                    </a:cubicBezTo>
                    <a:lnTo>
                      <a:pt x="6350" y="806450"/>
                    </a:lnTo>
                    <a:lnTo>
                      <a:pt x="0" y="669925"/>
                    </a:lnTo>
                    <a:lnTo>
                      <a:pt x="9366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1CE06FCD-E8FC-C342-A2B1-5B31B914BD8F}"/>
                  </a:ext>
                </a:extLst>
              </p:cNvPr>
              <p:cNvSpPr/>
              <p:nvPr/>
            </p:nvSpPr>
            <p:spPr>
              <a:xfrm>
                <a:off x="8385175" y="2295525"/>
                <a:ext cx="1406525" cy="793750"/>
              </a:xfrm>
              <a:custGeom>
                <a:avLst/>
                <a:gdLst>
                  <a:gd name="connsiteX0" fmla="*/ 3175 w 1406525"/>
                  <a:gd name="connsiteY0" fmla="*/ 663575 h 793750"/>
                  <a:gd name="connsiteX1" fmla="*/ 482600 w 1406525"/>
                  <a:gd name="connsiteY1" fmla="*/ 660400 h 793750"/>
                  <a:gd name="connsiteX2" fmla="*/ 1403350 w 1406525"/>
                  <a:gd name="connsiteY2" fmla="*/ 0 h 793750"/>
                  <a:gd name="connsiteX3" fmla="*/ 1406525 w 1406525"/>
                  <a:gd name="connsiteY3" fmla="*/ 123825 h 793750"/>
                  <a:gd name="connsiteX4" fmla="*/ 485775 w 1406525"/>
                  <a:gd name="connsiteY4" fmla="*/ 793750 h 793750"/>
                  <a:gd name="connsiteX5" fmla="*/ 0 w 1406525"/>
                  <a:gd name="connsiteY5" fmla="*/ 790575 h 793750"/>
                  <a:gd name="connsiteX6" fmla="*/ 3175 w 1406525"/>
                  <a:gd name="connsiteY6" fmla="*/ 663575 h 793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6525" h="793750">
                    <a:moveTo>
                      <a:pt x="3175" y="663575"/>
                    </a:moveTo>
                    <a:lnTo>
                      <a:pt x="482600" y="660400"/>
                    </a:lnTo>
                    <a:lnTo>
                      <a:pt x="1403350" y="0"/>
                    </a:lnTo>
                    <a:cubicBezTo>
                      <a:pt x="1404408" y="41275"/>
                      <a:pt x="1405467" y="82550"/>
                      <a:pt x="1406525" y="123825"/>
                    </a:cubicBezTo>
                    <a:lnTo>
                      <a:pt x="485775" y="793750"/>
                    </a:lnTo>
                    <a:lnTo>
                      <a:pt x="0" y="790575"/>
                    </a:lnTo>
                    <a:cubicBezTo>
                      <a:pt x="1058" y="748242"/>
                      <a:pt x="2117" y="705908"/>
                      <a:pt x="3175" y="663575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E2D3F9B0-41D2-8746-962C-DD6B0861DCEB}"/>
                  </a:ext>
                </a:extLst>
              </p:cNvPr>
              <p:cNvSpPr/>
              <p:nvPr/>
            </p:nvSpPr>
            <p:spPr>
              <a:xfrm>
                <a:off x="8388350" y="2286000"/>
                <a:ext cx="1406525" cy="666750"/>
              </a:xfrm>
              <a:custGeom>
                <a:avLst/>
                <a:gdLst>
                  <a:gd name="connsiteX0" fmla="*/ 0 w 1406525"/>
                  <a:gd name="connsiteY0" fmla="*/ 666750 h 666750"/>
                  <a:gd name="connsiteX1" fmla="*/ 949325 w 1406525"/>
                  <a:gd name="connsiteY1" fmla="*/ 6350 h 666750"/>
                  <a:gd name="connsiteX2" fmla="*/ 1406525 w 1406525"/>
                  <a:gd name="connsiteY2" fmla="*/ 0 h 666750"/>
                  <a:gd name="connsiteX3" fmla="*/ 1406525 w 1406525"/>
                  <a:gd name="connsiteY3" fmla="*/ 0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6525" h="666750">
                    <a:moveTo>
                      <a:pt x="0" y="666750"/>
                    </a:moveTo>
                    <a:lnTo>
                      <a:pt x="949325" y="6350"/>
                    </a:lnTo>
                    <a:lnTo>
                      <a:pt x="1406525" y="0"/>
                    </a:lnTo>
                    <a:lnTo>
                      <a:pt x="1406525" y="0"/>
                    </a:ln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83C5D66F-9AC8-AD4A-87F3-92A72BA9D666}"/>
                  </a:ext>
                </a:extLst>
              </p:cNvPr>
              <p:cNvCxnSpPr>
                <a:cxnSpLocks/>
                <a:stCxn id="131" idx="1"/>
              </p:cNvCxnSpPr>
              <p:nvPr/>
            </p:nvCxnSpPr>
            <p:spPr>
              <a:xfrm>
                <a:off x="8867775" y="2955925"/>
                <a:ext cx="0" cy="13645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41A1B577-E448-3D41-8331-8C838EEA6164}"/>
                </a:ext>
              </a:extLst>
            </p:cNvPr>
            <p:cNvSpPr/>
            <p:nvPr/>
          </p:nvSpPr>
          <p:spPr>
            <a:xfrm>
              <a:off x="9095587" y="2786028"/>
              <a:ext cx="53975" cy="114300"/>
            </a:xfrm>
            <a:custGeom>
              <a:avLst/>
              <a:gdLst>
                <a:gd name="connsiteX0" fmla="*/ 3175 w 53975"/>
                <a:gd name="connsiteY0" fmla="*/ 34925 h 114300"/>
                <a:gd name="connsiteX1" fmla="*/ 53975 w 53975"/>
                <a:gd name="connsiteY1" fmla="*/ 0 h 114300"/>
                <a:gd name="connsiteX2" fmla="*/ 53975 w 53975"/>
                <a:gd name="connsiteY2" fmla="*/ 76200 h 114300"/>
                <a:gd name="connsiteX3" fmla="*/ 0 w 53975"/>
                <a:gd name="connsiteY3" fmla="*/ 114300 h 114300"/>
                <a:gd name="connsiteX4" fmla="*/ 3175 w 53975"/>
                <a:gd name="connsiteY4" fmla="*/ 3492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75" h="114300">
                  <a:moveTo>
                    <a:pt x="3175" y="34925"/>
                  </a:moveTo>
                  <a:lnTo>
                    <a:pt x="53975" y="0"/>
                  </a:lnTo>
                  <a:lnTo>
                    <a:pt x="53975" y="76200"/>
                  </a:lnTo>
                  <a:lnTo>
                    <a:pt x="0" y="114300"/>
                  </a:lnTo>
                  <a:lnTo>
                    <a:pt x="3175" y="34925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DA8BE098-430B-0841-85B7-7377591F5953}"/>
                </a:ext>
              </a:extLst>
            </p:cNvPr>
            <p:cNvSpPr/>
            <p:nvPr/>
          </p:nvSpPr>
          <p:spPr>
            <a:xfrm>
              <a:off x="9276166" y="2655662"/>
              <a:ext cx="53975" cy="114300"/>
            </a:xfrm>
            <a:custGeom>
              <a:avLst/>
              <a:gdLst>
                <a:gd name="connsiteX0" fmla="*/ 3175 w 53975"/>
                <a:gd name="connsiteY0" fmla="*/ 34925 h 114300"/>
                <a:gd name="connsiteX1" fmla="*/ 53975 w 53975"/>
                <a:gd name="connsiteY1" fmla="*/ 0 h 114300"/>
                <a:gd name="connsiteX2" fmla="*/ 53975 w 53975"/>
                <a:gd name="connsiteY2" fmla="*/ 76200 h 114300"/>
                <a:gd name="connsiteX3" fmla="*/ 0 w 53975"/>
                <a:gd name="connsiteY3" fmla="*/ 114300 h 114300"/>
                <a:gd name="connsiteX4" fmla="*/ 3175 w 53975"/>
                <a:gd name="connsiteY4" fmla="*/ 3492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75" h="114300">
                  <a:moveTo>
                    <a:pt x="3175" y="34925"/>
                  </a:moveTo>
                  <a:lnTo>
                    <a:pt x="53975" y="0"/>
                  </a:lnTo>
                  <a:lnTo>
                    <a:pt x="53975" y="76200"/>
                  </a:lnTo>
                  <a:lnTo>
                    <a:pt x="0" y="114300"/>
                  </a:lnTo>
                  <a:lnTo>
                    <a:pt x="3175" y="34925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2E715922-3D85-4B4C-B0AF-E5BD15773186}"/>
                </a:ext>
              </a:extLst>
            </p:cNvPr>
            <p:cNvSpPr/>
            <p:nvPr/>
          </p:nvSpPr>
          <p:spPr>
            <a:xfrm>
              <a:off x="9456745" y="2525296"/>
              <a:ext cx="53975" cy="114300"/>
            </a:xfrm>
            <a:custGeom>
              <a:avLst/>
              <a:gdLst>
                <a:gd name="connsiteX0" fmla="*/ 3175 w 53975"/>
                <a:gd name="connsiteY0" fmla="*/ 34925 h 114300"/>
                <a:gd name="connsiteX1" fmla="*/ 53975 w 53975"/>
                <a:gd name="connsiteY1" fmla="*/ 0 h 114300"/>
                <a:gd name="connsiteX2" fmla="*/ 53975 w 53975"/>
                <a:gd name="connsiteY2" fmla="*/ 76200 h 114300"/>
                <a:gd name="connsiteX3" fmla="*/ 0 w 53975"/>
                <a:gd name="connsiteY3" fmla="*/ 114300 h 114300"/>
                <a:gd name="connsiteX4" fmla="*/ 3175 w 53975"/>
                <a:gd name="connsiteY4" fmla="*/ 3492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75" h="114300">
                  <a:moveTo>
                    <a:pt x="3175" y="34925"/>
                  </a:moveTo>
                  <a:lnTo>
                    <a:pt x="53975" y="0"/>
                  </a:lnTo>
                  <a:lnTo>
                    <a:pt x="53975" y="76200"/>
                  </a:lnTo>
                  <a:lnTo>
                    <a:pt x="0" y="114300"/>
                  </a:lnTo>
                  <a:lnTo>
                    <a:pt x="3175" y="34925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22BD5D08-AFF6-7448-90CF-33B1EC8C3384}"/>
                </a:ext>
              </a:extLst>
            </p:cNvPr>
            <p:cNvSpPr/>
            <p:nvPr/>
          </p:nvSpPr>
          <p:spPr>
            <a:xfrm>
              <a:off x="9637324" y="2394930"/>
              <a:ext cx="53975" cy="114300"/>
            </a:xfrm>
            <a:custGeom>
              <a:avLst/>
              <a:gdLst>
                <a:gd name="connsiteX0" fmla="*/ 3175 w 53975"/>
                <a:gd name="connsiteY0" fmla="*/ 34925 h 114300"/>
                <a:gd name="connsiteX1" fmla="*/ 53975 w 53975"/>
                <a:gd name="connsiteY1" fmla="*/ 0 h 114300"/>
                <a:gd name="connsiteX2" fmla="*/ 53975 w 53975"/>
                <a:gd name="connsiteY2" fmla="*/ 76200 h 114300"/>
                <a:gd name="connsiteX3" fmla="*/ 0 w 53975"/>
                <a:gd name="connsiteY3" fmla="*/ 114300 h 114300"/>
                <a:gd name="connsiteX4" fmla="*/ 3175 w 53975"/>
                <a:gd name="connsiteY4" fmla="*/ 3492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75" h="114300">
                  <a:moveTo>
                    <a:pt x="3175" y="34925"/>
                  </a:moveTo>
                  <a:lnTo>
                    <a:pt x="53975" y="0"/>
                  </a:lnTo>
                  <a:lnTo>
                    <a:pt x="53975" y="76200"/>
                  </a:lnTo>
                  <a:lnTo>
                    <a:pt x="0" y="114300"/>
                  </a:lnTo>
                  <a:lnTo>
                    <a:pt x="3175" y="34925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3D288F14-2175-8D43-954A-F34292AB2D47}"/>
                </a:ext>
              </a:extLst>
            </p:cNvPr>
            <p:cNvSpPr/>
            <p:nvPr/>
          </p:nvSpPr>
          <p:spPr>
            <a:xfrm>
              <a:off x="9817903" y="2264564"/>
              <a:ext cx="53975" cy="114300"/>
            </a:xfrm>
            <a:custGeom>
              <a:avLst/>
              <a:gdLst>
                <a:gd name="connsiteX0" fmla="*/ 3175 w 53975"/>
                <a:gd name="connsiteY0" fmla="*/ 34925 h 114300"/>
                <a:gd name="connsiteX1" fmla="*/ 53975 w 53975"/>
                <a:gd name="connsiteY1" fmla="*/ 0 h 114300"/>
                <a:gd name="connsiteX2" fmla="*/ 53975 w 53975"/>
                <a:gd name="connsiteY2" fmla="*/ 76200 h 114300"/>
                <a:gd name="connsiteX3" fmla="*/ 0 w 53975"/>
                <a:gd name="connsiteY3" fmla="*/ 114300 h 114300"/>
                <a:gd name="connsiteX4" fmla="*/ 3175 w 53975"/>
                <a:gd name="connsiteY4" fmla="*/ 3492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75" h="114300">
                  <a:moveTo>
                    <a:pt x="3175" y="34925"/>
                  </a:moveTo>
                  <a:lnTo>
                    <a:pt x="53975" y="0"/>
                  </a:lnTo>
                  <a:lnTo>
                    <a:pt x="53975" y="76200"/>
                  </a:lnTo>
                  <a:lnTo>
                    <a:pt x="0" y="114300"/>
                  </a:lnTo>
                  <a:lnTo>
                    <a:pt x="3175" y="34925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Freeform 134">
            <a:extLst>
              <a:ext uri="{FF2B5EF4-FFF2-40B4-BE49-F238E27FC236}">
                <a16:creationId xmlns:a16="http://schemas.microsoft.com/office/drawing/2014/main" id="{B4654934-930C-0242-BB79-557F761805F3}"/>
              </a:ext>
            </a:extLst>
          </p:cNvPr>
          <p:cNvSpPr/>
          <p:nvPr/>
        </p:nvSpPr>
        <p:spPr>
          <a:xfrm>
            <a:off x="9102898" y="2866548"/>
            <a:ext cx="157216" cy="653166"/>
          </a:xfrm>
          <a:custGeom>
            <a:avLst/>
            <a:gdLst>
              <a:gd name="connsiteX0" fmla="*/ 312057 w 312057"/>
              <a:gd name="connsiteY0" fmla="*/ 554548 h 554548"/>
              <a:gd name="connsiteX1" fmla="*/ 254000 w 312057"/>
              <a:gd name="connsiteY1" fmla="*/ 82834 h 554548"/>
              <a:gd name="connsiteX2" fmla="*/ 0 w 312057"/>
              <a:gd name="connsiteY2" fmla="*/ 3005 h 55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2057" h="554548">
                <a:moveTo>
                  <a:pt x="312057" y="554548"/>
                </a:moveTo>
                <a:cubicBezTo>
                  <a:pt x="309033" y="364653"/>
                  <a:pt x="306009" y="174758"/>
                  <a:pt x="254000" y="82834"/>
                </a:cubicBezTo>
                <a:cubicBezTo>
                  <a:pt x="201991" y="-9090"/>
                  <a:pt x="100995" y="-3043"/>
                  <a:pt x="0" y="3005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>
            <a:extLst>
              <a:ext uri="{FF2B5EF4-FFF2-40B4-BE49-F238E27FC236}">
                <a16:creationId xmlns:a16="http://schemas.microsoft.com/office/drawing/2014/main" id="{8AE60704-EB57-A547-9392-3C479BB59FE1}"/>
              </a:ext>
            </a:extLst>
          </p:cNvPr>
          <p:cNvSpPr/>
          <p:nvPr/>
        </p:nvSpPr>
        <p:spPr>
          <a:xfrm>
            <a:off x="9285692" y="2706914"/>
            <a:ext cx="308251" cy="478972"/>
          </a:xfrm>
          <a:custGeom>
            <a:avLst/>
            <a:gdLst>
              <a:gd name="connsiteX0" fmla="*/ 464457 w 464457"/>
              <a:gd name="connsiteY0" fmla="*/ 353180 h 353180"/>
              <a:gd name="connsiteX1" fmla="*/ 348343 w 464457"/>
              <a:gd name="connsiteY1" fmla="*/ 48380 h 353180"/>
              <a:gd name="connsiteX2" fmla="*/ 0 w 464457"/>
              <a:gd name="connsiteY2" fmla="*/ 4837 h 35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457" h="353180">
                <a:moveTo>
                  <a:pt x="464457" y="353180"/>
                </a:moveTo>
                <a:cubicBezTo>
                  <a:pt x="445104" y="229808"/>
                  <a:pt x="425752" y="106437"/>
                  <a:pt x="348343" y="48380"/>
                </a:cubicBezTo>
                <a:cubicBezTo>
                  <a:pt x="270933" y="-9677"/>
                  <a:pt x="135466" y="-2420"/>
                  <a:pt x="0" y="4837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>
            <a:extLst>
              <a:ext uri="{FF2B5EF4-FFF2-40B4-BE49-F238E27FC236}">
                <a16:creationId xmlns:a16="http://schemas.microsoft.com/office/drawing/2014/main" id="{255472C4-A88C-5044-B020-96548AB2C9D2}"/>
              </a:ext>
            </a:extLst>
          </p:cNvPr>
          <p:cNvSpPr/>
          <p:nvPr/>
        </p:nvSpPr>
        <p:spPr>
          <a:xfrm>
            <a:off x="9475505" y="2593132"/>
            <a:ext cx="584757" cy="258926"/>
          </a:xfrm>
          <a:custGeom>
            <a:avLst/>
            <a:gdLst>
              <a:gd name="connsiteX0" fmla="*/ 754743 w 756605"/>
              <a:gd name="connsiteY0" fmla="*/ 145143 h 145143"/>
              <a:gd name="connsiteX1" fmla="*/ 638629 w 756605"/>
              <a:gd name="connsiteY1" fmla="*/ 29029 h 145143"/>
              <a:gd name="connsiteX2" fmla="*/ 0 w 756605"/>
              <a:gd name="connsiteY2" fmla="*/ 0 h 14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6605" h="145143">
                <a:moveTo>
                  <a:pt x="754743" y="145143"/>
                </a:moveTo>
                <a:cubicBezTo>
                  <a:pt x="759581" y="99181"/>
                  <a:pt x="764419" y="53219"/>
                  <a:pt x="638629" y="29029"/>
                </a:cubicBezTo>
                <a:cubicBezTo>
                  <a:pt x="512839" y="4839"/>
                  <a:pt x="256419" y="2419"/>
                  <a:pt x="0" y="0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>
            <a:extLst>
              <a:ext uri="{FF2B5EF4-FFF2-40B4-BE49-F238E27FC236}">
                <a16:creationId xmlns:a16="http://schemas.microsoft.com/office/drawing/2014/main" id="{A44A8D69-2BA1-0D4D-A19C-EBD8033E930C}"/>
              </a:ext>
            </a:extLst>
          </p:cNvPr>
          <p:cNvSpPr/>
          <p:nvPr/>
        </p:nvSpPr>
        <p:spPr>
          <a:xfrm>
            <a:off x="9652000" y="2466623"/>
            <a:ext cx="849494" cy="58863"/>
          </a:xfrm>
          <a:custGeom>
            <a:avLst/>
            <a:gdLst>
              <a:gd name="connsiteX0" fmla="*/ 849086 w 849494"/>
              <a:gd name="connsiteY0" fmla="*/ 58863 h 58863"/>
              <a:gd name="connsiteX1" fmla="*/ 711200 w 849494"/>
              <a:gd name="connsiteY1" fmla="*/ 8063 h 58863"/>
              <a:gd name="connsiteX2" fmla="*/ 0 w 849494"/>
              <a:gd name="connsiteY2" fmla="*/ 806 h 58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9494" h="58863">
                <a:moveTo>
                  <a:pt x="849086" y="58863"/>
                </a:moveTo>
                <a:cubicBezTo>
                  <a:pt x="850900" y="38301"/>
                  <a:pt x="852714" y="17739"/>
                  <a:pt x="711200" y="8063"/>
                </a:cubicBezTo>
                <a:cubicBezTo>
                  <a:pt x="569686" y="-1613"/>
                  <a:pt x="284843" y="-404"/>
                  <a:pt x="0" y="806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>
            <a:extLst>
              <a:ext uri="{FF2B5EF4-FFF2-40B4-BE49-F238E27FC236}">
                <a16:creationId xmlns:a16="http://schemas.microsoft.com/office/drawing/2014/main" id="{3CA4A605-BC34-BE40-AE76-F3AF863477C7}"/>
              </a:ext>
            </a:extLst>
          </p:cNvPr>
          <p:cNvSpPr/>
          <p:nvPr/>
        </p:nvSpPr>
        <p:spPr>
          <a:xfrm>
            <a:off x="9833429" y="2206171"/>
            <a:ext cx="1139371" cy="133371"/>
          </a:xfrm>
          <a:custGeom>
            <a:avLst/>
            <a:gdLst>
              <a:gd name="connsiteX0" fmla="*/ 1139371 w 1139371"/>
              <a:gd name="connsiteY0" fmla="*/ 0 h 133371"/>
              <a:gd name="connsiteX1" fmla="*/ 834571 w 1139371"/>
              <a:gd name="connsiteY1" fmla="*/ 116115 h 133371"/>
              <a:gd name="connsiteX2" fmla="*/ 0 w 1139371"/>
              <a:gd name="connsiteY2" fmla="*/ 130629 h 13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9371" h="133371">
                <a:moveTo>
                  <a:pt x="1139371" y="0"/>
                </a:moveTo>
                <a:cubicBezTo>
                  <a:pt x="1081918" y="47172"/>
                  <a:pt x="1024466" y="94344"/>
                  <a:pt x="834571" y="116115"/>
                </a:cubicBezTo>
                <a:cubicBezTo>
                  <a:pt x="644676" y="137886"/>
                  <a:pt x="322338" y="134257"/>
                  <a:pt x="0" y="130629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3DF23F7C-B3C2-4B40-8096-E4C497FFDEC7}"/>
              </a:ext>
            </a:extLst>
          </p:cNvPr>
          <p:cNvSpPr/>
          <p:nvPr/>
        </p:nvSpPr>
        <p:spPr>
          <a:xfrm>
            <a:off x="8072518" y="3345862"/>
            <a:ext cx="2303364" cy="1674474"/>
          </a:xfrm>
          <a:prstGeom prst="ellipse">
            <a:avLst/>
          </a:prstGeom>
          <a:noFill/>
          <a:ln w="2222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E6DFDD2C-0DAA-1047-87F3-9D83B3003ED6}"/>
              </a:ext>
            </a:extLst>
          </p:cNvPr>
          <p:cNvCxnSpPr>
            <a:cxnSpLocks/>
          </p:cNvCxnSpPr>
          <p:nvPr/>
        </p:nvCxnSpPr>
        <p:spPr>
          <a:xfrm>
            <a:off x="7931523" y="2130799"/>
            <a:ext cx="1720438" cy="12635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2369F942-B9BE-F040-A2F4-A63B6F36B4DD}"/>
              </a:ext>
            </a:extLst>
          </p:cNvPr>
          <p:cNvCxnSpPr>
            <a:cxnSpLocks/>
          </p:cNvCxnSpPr>
          <p:nvPr/>
        </p:nvCxnSpPr>
        <p:spPr>
          <a:xfrm flipV="1">
            <a:off x="7992290" y="4932725"/>
            <a:ext cx="1792062" cy="5476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0C154EB4-BA93-4C33-95A9-E6E2FD48EFC1}"/>
              </a:ext>
            </a:extLst>
          </p:cNvPr>
          <p:cNvSpPr txBox="1"/>
          <p:nvPr/>
        </p:nvSpPr>
        <p:spPr>
          <a:xfrm>
            <a:off x="1403915" y="5565413"/>
            <a:ext cx="2581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Micron’s NVDIMM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687BE05-3D61-D445-B6BF-52804BF98E31}"/>
              </a:ext>
            </a:extLst>
          </p:cNvPr>
          <p:cNvSpPr txBox="1"/>
          <p:nvPr/>
        </p:nvSpPr>
        <p:spPr>
          <a:xfrm>
            <a:off x="4212313" y="1260321"/>
            <a:ext cx="418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Global/Shared Memory Channel</a:t>
            </a:r>
          </a:p>
        </p:txBody>
      </p:sp>
    </p:spTree>
    <p:extLst>
      <p:ext uri="{BB962C8B-B14F-4D97-AF65-F5344CB8AC3E}">
        <p14:creationId xmlns:p14="http://schemas.microsoft.com/office/powerpoint/2010/main" val="74518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4" grpId="0" animBg="1"/>
      <p:bldP spid="105" grpId="0" animBg="1"/>
      <p:bldP spid="108" grpId="0" animBg="1"/>
      <p:bldP spid="109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C2B1E336-06E7-C44C-AB66-EC586ACB6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180FEB-BBCE-BE40-9ED9-EA1BFFEF2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430000" cy="914400"/>
          </a:xfrm>
        </p:spPr>
        <p:txBody>
          <a:bodyPr/>
          <a:lstStyle/>
          <a:p>
            <a:r>
              <a:rPr lang="en-US" err="1"/>
              <a:t>NetDIMM</a:t>
            </a:r>
            <a:r>
              <a:rPr lang="en-US"/>
              <a:t> Overall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D3FA7-4FFF-B143-BBE6-29E5D2C29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4C1427-D906-9F46-AB1C-B74A992BB499}"/>
              </a:ext>
            </a:extLst>
          </p:cNvPr>
          <p:cNvSpPr/>
          <p:nvPr/>
        </p:nvSpPr>
        <p:spPr>
          <a:xfrm>
            <a:off x="6658987" y="2090004"/>
            <a:ext cx="1219116" cy="340445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CPU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78A9C-67D8-A346-90A9-51A5D452ED34}"/>
              </a:ext>
            </a:extLst>
          </p:cNvPr>
          <p:cNvSpPr/>
          <p:nvPr/>
        </p:nvSpPr>
        <p:spPr>
          <a:xfrm>
            <a:off x="6658986" y="2090105"/>
            <a:ext cx="690992" cy="1321606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Mem Ctrl 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031CA4-4C73-AE48-B96E-599895B442F5}"/>
              </a:ext>
            </a:extLst>
          </p:cNvPr>
          <p:cNvSpPr/>
          <p:nvPr/>
        </p:nvSpPr>
        <p:spPr>
          <a:xfrm>
            <a:off x="6657609" y="4180654"/>
            <a:ext cx="690992" cy="1321606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Mem Ctrl 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224E92-B84F-564F-8395-CC94A4B632B0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5283441" y="2750908"/>
            <a:ext cx="137554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26CA11-ADA5-2849-AF9E-73EDEF0493C3}"/>
              </a:ext>
            </a:extLst>
          </p:cNvPr>
          <p:cNvCxnSpPr>
            <a:cxnSpLocks/>
          </p:cNvCxnSpPr>
          <p:nvPr/>
        </p:nvCxnSpPr>
        <p:spPr>
          <a:xfrm flipH="1">
            <a:off x="5283441" y="4772449"/>
            <a:ext cx="137417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AAF6E88-AB0F-B14F-B0E1-4BFF4ED4F064}"/>
              </a:ext>
            </a:extLst>
          </p:cNvPr>
          <p:cNvSpPr/>
          <p:nvPr/>
        </p:nvSpPr>
        <p:spPr>
          <a:xfrm rot="5400000">
            <a:off x="5642126" y="2572303"/>
            <a:ext cx="1375107" cy="383457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DDR5 DIMM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6994C0-81A6-2A49-B34F-5888DE9DBE73}"/>
              </a:ext>
            </a:extLst>
          </p:cNvPr>
          <p:cNvSpPr/>
          <p:nvPr/>
        </p:nvSpPr>
        <p:spPr>
          <a:xfrm rot="5400000">
            <a:off x="5645527" y="4621841"/>
            <a:ext cx="1375107" cy="383455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DDR5 DIMM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85EA15F-F14B-2847-8964-D0726BE9F3BB}"/>
              </a:ext>
            </a:extLst>
          </p:cNvPr>
          <p:cNvSpPr/>
          <p:nvPr/>
        </p:nvSpPr>
        <p:spPr>
          <a:xfrm rot="5400000">
            <a:off x="4590232" y="2572301"/>
            <a:ext cx="1375107" cy="383459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</a:rPr>
              <a:t>NetDIMM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8308359-DB0F-A049-B029-BAD4CE537E7D}"/>
              </a:ext>
            </a:extLst>
          </p:cNvPr>
          <p:cNvSpPr/>
          <p:nvPr/>
        </p:nvSpPr>
        <p:spPr>
          <a:xfrm rot="5400000">
            <a:off x="4590947" y="4634936"/>
            <a:ext cx="1375107" cy="383461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</a:rPr>
              <a:t>NetDIMM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8CD41B8-D328-C643-B4F7-A34F91E272C3}"/>
              </a:ext>
            </a:extLst>
          </p:cNvPr>
          <p:cNvSpPr/>
          <p:nvPr/>
        </p:nvSpPr>
        <p:spPr>
          <a:xfrm rot="5400000">
            <a:off x="5131238" y="2572302"/>
            <a:ext cx="1375107" cy="383457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DDR5 DIMM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8CBAB79-10DC-F547-BB52-B09073770BE2}"/>
              </a:ext>
            </a:extLst>
          </p:cNvPr>
          <p:cNvSpPr/>
          <p:nvPr/>
        </p:nvSpPr>
        <p:spPr>
          <a:xfrm rot="5400000">
            <a:off x="5134639" y="4621840"/>
            <a:ext cx="1375107" cy="383455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DDR5 DIMM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9B4CF28-093D-3744-9C22-F21B61814CFD}"/>
              </a:ext>
            </a:extLst>
          </p:cNvPr>
          <p:cNvSpPr/>
          <p:nvPr/>
        </p:nvSpPr>
        <p:spPr>
          <a:xfrm>
            <a:off x="5014819" y="1952870"/>
            <a:ext cx="537364" cy="1655528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DA1F648-A854-614C-AD63-277E7C6ECB1F}"/>
              </a:ext>
            </a:extLst>
          </p:cNvPr>
          <p:cNvGrpSpPr/>
          <p:nvPr/>
        </p:nvGrpSpPr>
        <p:grpSpPr>
          <a:xfrm>
            <a:off x="991383" y="2242286"/>
            <a:ext cx="3460836" cy="1409306"/>
            <a:chOff x="4619245" y="2889598"/>
            <a:chExt cx="3460836" cy="140930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DEB9F11-6368-5A43-8201-DDFF84D6250A}"/>
                </a:ext>
              </a:extLst>
            </p:cNvPr>
            <p:cNvSpPr/>
            <p:nvPr/>
          </p:nvSpPr>
          <p:spPr>
            <a:xfrm>
              <a:off x="4619245" y="2889598"/>
              <a:ext cx="3131959" cy="1409305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55AA7FF-FE60-9149-B08A-861185770F32}"/>
                </a:ext>
              </a:extLst>
            </p:cNvPr>
            <p:cNvSpPr/>
            <p:nvPr/>
          </p:nvSpPr>
          <p:spPr>
            <a:xfrm rot="5400000">
              <a:off x="4476038" y="3199154"/>
              <a:ext cx="714704" cy="24423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/>
                <a:t>DRAM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FE51EB0-4D40-BB4C-87AE-B43447C58BCD}"/>
                </a:ext>
              </a:extLst>
            </p:cNvPr>
            <p:cNvCxnSpPr>
              <a:cxnSpLocks/>
            </p:cNvCxnSpPr>
            <p:nvPr/>
          </p:nvCxnSpPr>
          <p:spPr>
            <a:xfrm>
              <a:off x="4833390" y="3810837"/>
              <a:ext cx="2646935" cy="1476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F7ABCDD-83BE-0D46-AFF3-64ACBCDF2380}"/>
                </a:ext>
              </a:extLst>
            </p:cNvPr>
            <p:cNvCxnSpPr>
              <a:cxnSpLocks/>
              <a:endCxn id="33" idx="3"/>
            </p:cNvCxnSpPr>
            <p:nvPr/>
          </p:nvCxnSpPr>
          <p:spPr>
            <a:xfrm flipV="1">
              <a:off x="4833390" y="3678624"/>
              <a:ext cx="0" cy="14134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D6AEEFDD-FB3E-9E44-A5C5-E754259FD1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41711" y="3818301"/>
              <a:ext cx="0" cy="10888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399C277-8F13-1349-8D77-D18F2F6ADECD}"/>
                </a:ext>
              </a:extLst>
            </p:cNvPr>
            <p:cNvSpPr/>
            <p:nvPr/>
          </p:nvSpPr>
          <p:spPr>
            <a:xfrm>
              <a:off x="4711272" y="3922390"/>
              <a:ext cx="2891160" cy="292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err="1">
                  <a:solidFill>
                    <a:schemeClr val="tx1"/>
                  </a:solidFill>
                </a:rPr>
                <a:t>NetDIMM</a:t>
              </a:r>
              <a:r>
                <a:rPr lang="en-US">
                  <a:solidFill>
                    <a:schemeClr val="tx1"/>
                  </a:solidFill>
                </a:rPr>
                <a:t> Buffer Device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0DD93A4-38EA-5C40-BF9D-F96CD4500D9A}"/>
                </a:ext>
              </a:extLst>
            </p:cNvPr>
            <p:cNvSpPr/>
            <p:nvPr/>
          </p:nvSpPr>
          <p:spPr>
            <a:xfrm rot="5400000">
              <a:off x="4842391" y="3201394"/>
              <a:ext cx="714704" cy="24423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/>
                <a:t>DRAM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58D6EBA1-921F-4046-AB71-FA9275E118FB}"/>
                </a:ext>
              </a:extLst>
            </p:cNvPr>
            <p:cNvCxnSpPr>
              <a:cxnSpLocks/>
              <a:endCxn id="57" idx="3"/>
            </p:cNvCxnSpPr>
            <p:nvPr/>
          </p:nvCxnSpPr>
          <p:spPr>
            <a:xfrm flipH="1" flipV="1">
              <a:off x="5199743" y="3680864"/>
              <a:ext cx="1" cy="13910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38E6BD8-4B7D-5747-A397-F4379C89BB86}"/>
                </a:ext>
              </a:extLst>
            </p:cNvPr>
            <p:cNvSpPr/>
            <p:nvPr/>
          </p:nvSpPr>
          <p:spPr>
            <a:xfrm rot="5400000">
              <a:off x="5222488" y="3203482"/>
              <a:ext cx="714704" cy="24423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/>
                <a:t>DRAM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54269DD7-C42F-0241-9C0B-0BDED36A51EB}"/>
                </a:ext>
              </a:extLst>
            </p:cNvPr>
            <p:cNvCxnSpPr>
              <a:cxnSpLocks/>
              <a:endCxn id="59" idx="3"/>
            </p:cNvCxnSpPr>
            <p:nvPr/>
          </p:nvCxnSpPr>
          <p:spPr>
            <a:xfrm flipV="1">
              <a:off x="5579840" y="3682952"/>
              <a:ext cx="0" cy="13701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E4F188D-1B30-904E-8443-85FA84E8D0C3}"/>
                </a:ext>
              </a:extLst>
            </p:cNvPr>
            <p:cNvSpPr/>
            <p:nvPr/>
          </p:nvSpPr>
          <p:spPr>
            <a:xfrm rot="5400000">
              <a:off x="5602585" y="3205570"/>
              <a:ext cx="714704" cy="24423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/>
                <a:t>DRAM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C7948864-2F9A-4D48-8A00-D0C865F6D9E0}"/>
                </a:ext>
              </a:extLst>
            </p:cNvPr>
            <p:cNvCxnSpPr>
              <a:cxnSpLocks/>
              <a:endCxn id="61" idx="3"/>
            </p:cNvCxnSpPr>
            <p:nvPr/>
          </p:nvCxnSpPr>
          <p:spPr>
            <a:xfrm flipV="1">
              <a:off x="5959937" y="3685040"/>
              <a:ext cx="0" cy="13493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5DE522D-B2A2-D14F-B73C-ADC77744506E}"/>
                </a:ext>
              </a:extLst>
            </p:cNvPr>
            <p:cNvSpPr/>
            <p:nvPr/>
          </p:nvSpPr>
          <p:spPr>
            <a:xfrm rot="5400000">
              <a:off x="5982682" y="3207658"/>
              <a:ext cx="714704" cy="24423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/>
                <a:t>DRAM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11A8C4E6-A0C9-9047-A3C7-FF17C4155312}"/>
                </a:ext>
              </a:extLst>
            </p:cNvPr>
            <p:cNvCxnSpPr>
              <a:cxnSpLocks/>
              <a:endCxn id="63" idx="3"/>
            </p:cNvCxnSpPr>
            <p:nvPr/>
          </p:nvCxnSpPr>
          <p:spPr>
            <a:xfrm flipV="1">
              <a:off x="6340034" y="3687128"/>
              <a:ext cx="0" cy="13284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B4E1CB2-E86C-9D4B-8210-87610AF2F93B}"/>
                </a:ext>
              </a:extLst>
            </p:cNvPr>
            <p:cNvSpPr/>
            <p:nvPr/>
          </p:nvSpPr>
          <p:spPr>
            <a:xfrm rot="5400000">
              <a:off x="6362779" y="3209746"/>
              <a:ext cx="714704" cy="24423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/>
                <a:t>DRAM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2AC2BE73-7EE0-3647-B82A-4FF252EED554}"/>
                </a:ext>
              </a:extLst>
            </p:cNvPr>
            <p:cNvCxnSpPr>
              <a:cxnSpLocks/>
              <a:endCxn id="65" idx="3"/>
            </p:cNvCxnSpPr>
            <p:nvPr/>
          </p:nvCxnSpPr>
          <p:spPr>
            <a:xfrm flipV="1">
              <a:off x="6720131" y="3689216"/>
              <a:ext cx="0" cy="13075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C814899-7E8A-ED4F-B56E-7CD2F91DEA41}"/>
                </a:ext>
              </a:extLst>
            </p:cNvPr>
            <p:cNvSpPr/>
            <p:nvPr/>
          </p:nvSpPr>
          <p:spPr>
            <a:xfrm rot="5400000">
              <a:off x="6742876" y="3211834"/>
              <a:ext cx="714704" cy="24423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/>
                <a:t>DRAM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4D3CF647-6F4E-0149-8141-E44F5A702577}"/>
                </a:ext>
              </a:extLst>
            </p:cNvPr>
            <p:cNvCxnSpPr>
              <a:cxnSpLocks/>
              <a:endCxn id="67" idx="3"/>
            </p:cNvCxnSpPr>
            <p:nvPr/>
          </p:nvCxnSpPr>
          <p:spPr>
            <a:xfrm flipV="1">
              <a:off x="7100228" y="3691304"/>
              <a:ext cx="0" cy="12866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7700603-315B-F247-889D-85F103DB3BCF}"/>
                </a:ext>
              </a:extLst>
            </p:cNvPr>
            <p:cNvSpPr/>
            <p:nvPr/>
          </p:nvSpPr>
          <p:spPr>
            <a:xfrm rot="5400000">
              <a:off x="7122973" y="3213922"/>
              <a:ext cx="714704" cy="24423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/>
                <a:t>DRAM</a:t>
              </a: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11F04904-C4F8-4D4A-B79F-4D3B0D92509D}"/>
                </a:ext>
              </a:extLst>
            </p:cNvPr>
            <p:cNvCxnSpPr>
              <a:cxnSpLocks/>
              <a:endCxn id="69" idx="3"/>
            </p:cNvCxnSpPr>
            <p:nvPr/>
          </p:nvCxnSpPr>
          <p:spPr>
            <a:xfrm flipV="1">
              <a:off x="7480325" y="3693392"/>
              <a:ext cx="0" cy="13594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8449B82-A7A7-4241-A600-849A56D5855D}"/>
                </a:ext>
              </a:extLst>
            </p:cNvPr>
            <p:cNvSpPr/>
            <p:nvPr/>
          </p:nvSpPr>
          <p:spPr>
            <a:xfrm>
              <a:off x="4711272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71B7782-DF8F-C04D-9AAF-C4882C604EEB}"/>
                </a:ext>
              </a:extLst>
            </p:cNvPr>
            <p:cNvSpPr/>
            <p:nvPr/>
          </p:nvSpPr>
          <p:spPr>
            <a:xfrm>
              <a:off x="4833390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BEDCABC-3F38-D646-9DE5-89A7653EBC2C}"/>
                </a:ext>
              </a:extLst>
            </p:cNvPr>
            <p:cNvSpPr/>
            <p:nvPr/>
          </p:nvSpPr>
          <p:spPr>
            <a:xfrm>
              <a:off x="4955508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EE33FB5-1B57-3047-A6B7-1951FCA1EB78}"/>
                </a:ext>
              </a:extLst>
            </p:cNvPr>
            <p:cNvSpPr/>
            <p:nvPr/>
          </p:nvSpPr>
          <p:spPr>
            <a:xfrm>
              <a:off x="5077626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1E89A2F-240C-1745-B258-ACCC1F3677A0}"/>
                </a:ext>
              </a:extLst>
            </p:cNvPr>
            <p:cNvSpPr/>
            <p:nvPr/>
          </p:nvSpPr>
          <p:spPr>
            <a:xfrm>
              <a:off x="5199744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DB7C5F4-FC8D-1E4C-B332-6417F4718EA6}"/>
                </a:ext>
              </a:extLst>
            </p:cNvPr>
            <p:cNvSpPr/>
            <p:nvPr/>
          </p:nvSpPr>
          <p:spPr>
            <a:xfrm>
              <a:off x="5321862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7691FD74-D9F9-3945-A032-48BED331EA69}"/>
                </a:ext>
              </a:extLst>
            </p:cNvPr>
            <p:cNvSpPr/>
            <p:nvPr/>
          </p:nvSpPr>
          <p:spPr>
            <a:xfrm>
              <a:off x="5443980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0BE1620-0D0C-8B46-859A-9CE81368A19D}"/>
                </a:ext>
              </a:extLst>
            </p:cNvPr>
            <p:cNvSpPr/>
            <p:nvPr/>
          </p:nvSpPr>
          <p:spPr>
            <a:xfrm>
              <a:off x="5566098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EAA6F8B-123C-9542-B3A1-01D0567B689D}"/>
                </a:ext>
              </a:extLst>
            </p:cNvPr>
            <p:cNvSpPr/>
            <p:nvPr/>
          </p:nvSpPr>
          <p:spPr>
            <a:xfrm>
              <a:off x="5688216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BF54EF8-5930-274B-AC78-BF451003A90B}"/>
                </a:ext>
              </a:extLst>
            </p:cNvPr>
            <p:cNvSpPr/>
            <p:nvPr/>
          </p:nvSpPr>
          <p:spPr>
            <a:xfrm>
              <a:off x="5810334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39CF08B-1A1E-7C41-BFEC-AAAAE07AA9DC}"/>
                </a:ext>
              </a:extLst>
            </p:cNvPr>
            <p:cNvSpPr/>
            <p:nvPr/>
          </p:nvSpPr>
          <p:spPr>
            <a:xfrm>
              <a:off x="5932452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08650B1C-56BC-DB48-9F07-EE1ECE592E97}"/>
                </a:ext>
              </a:extLst>
            </p:cNvPr>
            <p:cNvSpPr/>
            <p:nvPr/>
          </p:nvSpPr>
          <p:spPr>
            <a:xfrm>
              <a:off x="6054570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B1529D1-0307-3E47-A165-5C3401C4A298}"/>
                </a:ext>
              </a:extLst>
            </p:cNvPr>
            <p:cNvSpPr/>
            <p:nvPr/>
          </p:nvSpPr>
          <p:spPr>
            <a:xfrm>
              <a:off x="6176688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D7C91E0-320A-4747-B4DE-3FA6F827FED2}"/>
                </a:ext>
              </a:extLst>
            </p:cNvPr>
            <p:cNvSpPr/>
            <p:nvPr/>
          </p:nvSpPr>
          <p:spPr>
            <a:xfrm>
              <a:off x="6298806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7C32ACD9-14DF-E940-9D74-221AFFB647E6}"/>
                </a:ext>
              </a:extLst>
            </p:cNvPr>
            <p:cNvSpPr/>
            <p:nvPr/>
          </p:nvSpPr>
          <p:spPr>
            <a:xfrm>
              <a:off x="6420924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F385204-D1B7-684A-A837-666CDD32E0B1}"/>
                </a:ext>
              </a:extLst>
            </p:cNvPr>
            <p:cNvSpPr/>
            <p:nvPr/>
          </p:nvSpPr>
          <p:spPr>
            <a:xfrm>
              <a:off x="6543042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759BE7E-4040-234A-A917-D26C6AA31AE4}"/>
                </a:ext>
              </a:extLst>
            </p:cNvPr>
            <p:cNvSpPr/>
            <p:nvPr/>
          </p:nvSpPr>
          <p:spPr>
            <a:xfrm>
              <a:off x="6665160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742F95D1-2A3C-9B4A-AE78-7CF352A6A452}"/>
                </a:ext>
              </a:extLst>
            </p:cNvPr>
            <p:cNvSpPr/>
            <p:nvPr/>
          </p:nvSpPr>
          <p:spPr>
            <a:xfrm>
              <a:off x="6787278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A69F0635-D61F-464C-B65C-062C5DFF0CC6}"/>
                </a:ext>
              </a:extLst>
            </p:cNvPr>
            <p:cNvSpPr/>
            <p:nvPr/>
          </p:nvSpPr>
          <p:spPr>
            <a:xfrm>
              <a:off x="6909396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7A7BDB8-EF34-C049-ADF9-0D7A3941C9F4}"/>
                </a:ext>
              </a:extLst>
            </p:cNvPr>
            <p:cNvSpPr/>
            <p:nvPr/>
          </p:nvSpPr>
          <p:spPr>
            <a:xfrm>
              <a:off x="7031514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144A89CD-06C5-1F43-8B9C-F37202077911}"/>
                </a:ext>
              </a:extLst>
            </p:cNvPr>
            <p:cNvSpPr/>
            <p:nvPr/>
          </p:nvSpPr>
          <p:spPr>
            <a:xfrm>
              <a:off x="7153632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DD2A0EB-2C70-4845-9E6D-CE0BCF75D044}"/>
                </a:ext>
              </a:extLst>
            </p:cNvPr>
            <p:cNvSpPr/>
            <p:nvPr/>
          </p:nvSpPr>
          <p:spPr>
            <a:xfrm>
              <a:off x="7275750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119F11E9-EFD8-FE4E-95D1-E93C745001CB}"/>
                </a:ext>
              </a:extLst>
            </p:cNvPr>
            <p:cNvSpPr/>
            <p:nvPr/>
          </p:nvSpPr>
          <p:spPr>
            <a:xfrm>
              <a:off x="7397868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4B5D4D17-543F-EB4D-B0AE-0E5656DB96E2}"/>
                </a:ext>
              </a:extLst>
            </p:cNvPr>
            <p:cNvSpPr/>
            <p:nvPr/>
          </p:nvSpPr>
          <p:spPr>
            <a:xfrm>
              <a:off x="7519986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C3CF533-A02B-E841-AEFA-1F260C6F86D8}"/>
                </a:ext>
              </a:extLst>
            </p:cNvPr>
            <p:cNvSpPr/>
            <p:nvPr/>
          </p:nvSpPr>
          <p:spPr>
            <a:xfrm>
              <a:off x="7705514" y="3903410"/>
              <a:ext cx="374567" cy="29454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>
                  <a:ln>
                    <a:solidFill>
                      <a:schemeClr val="accent1">
                        <a:shade val="50000"/>
                      </a:schemeClr>
                    </a:solidFill>
                  </a:ln>
                  <a:solidFill>
                    <a:schemeClr val="tx1"/>
                  </a:solidFill>
                </a:rPr>
                <a:t>Eth</a:t>
              </a:r>
            </a:p>
          </p:txBody>
        </p:sp>
      </p:grp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CD3F31F6-71EA-414D-855C-D79873FDD45C}"/>
              </a:ext>
            </a:extLst>
          </p:cNvPr>
          <p:cNvCxnSpPr>
            <a:cxnSpLocks/>
          </p:cNvCxnSpPr>
          <p:nvPr/>
        </p:nvCxnSpPr>
        <p:spPr>
          <a:xfrm flipH="1">
            <a:off x="991383" y="1952869"/>
            <a:ext cx="4023438" cy="2400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9632EB32-EE16-A548-A393-C40EE26D6373}"/>
              </a:ext>
            </a:extLst>
          </p:cNvPr>
          <p:cNvCxnSpPr>
            <a:cxnSpLocks/>
          </p:cNvCxnSpPr>
          <p:nvPr/>
        </p:nvCxnSpPr>
        <p:spPr>
          <a:xfrm flipH="1">
            <a:off x="4073801" y="3608397"/>
            <a:ext cx="941021" cy="62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267BAB71-6250-FD45-AD1E-CDF8D8FFA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1" y="4619250"/>
            <a:ext cx="3955466" cy="924881"/>
          </a:xfrm>
          <a:prstGeom prst="rect">
            <a:avLst/>
          </a:prstGeom>
        </p:spPr>
      </p:pic>
      <p:sp>
        <p:nvSpPr>
          <p:cNvPr id="208" name="Freeform 207">
            <a:extLst>
              <a:ext uri="{FF2B5EF4-FFF2-40B4-BE49-F238E27FC236}">
                <a16:creationId xmlns:a16="http://schemas.microsoft.com/office/drawing/2014/main" id="{B8400157-A086-B04D-862B-F9B6B1F7529E}"/>
              </a:ext>
            </a:extLst>
          </p:cNvPr>
          <p:cNvSpPr/>
          <p:nvPr/>
        </p:nvSpPr>
        <p:spPr>
          <a:xfrm>
            <a:off x="6079422" y="1679169"/>
            <a:ext cx="534309" cy="1014155"/>
          </a:xfrm>
          <a:custGeom>
            <a:avLst/>
            <a:gdLst>
              <a:gd name="connsiteX0" fmla="*/ 498764 w 534309"/>
              <a:gd name="connsiteY0" fmla="*/ 1014155 h 1014155"/>
              <a:gd name="connsiteX1" fmla="*/ 482138 w 534309"/>
              <a:gd name="connsiteY1" fmla="*/ 166256 h 1014155"/>
              <a:gd name="connsiteX2" fmla="*/ 0 w 534309"/>
              <a:gd name="connsiteY2" fmla="*/ 2 h 1014155"/>
              <a:gd name="connsiteX3" fmla="*/ 0 w 534309"/>
              <a:gd name="connsiteY3" fmla="*/ 2 h 101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309" h="1014155">
                <a:moveTo>
                  <a:pt x="498764" y="1014155"/>
                </a:moveTo>
                <a:cubicBezTo>
                  <a:pt x="532014" y="674718"/>
                  <a:pt x="565265" y="335281"/>
                  <a:pt x="482138" y="166256"/>
                </a:cubicBezTo>
                <a:cubicBezTo>
                  <a:pt x="399011" y="-2769"/>
                  <a:pt x="0" y="2"/>
                  <a:pt x="0" y="2"/>
                </a:cubicBezTo>
                <a:lnTo>
                  <a:pt x="0" y="2"/>
                </a:lnTo>
              </a:path>
            </a:pathLst>
          </a:custGeom>
          <a:noFill/>
          <a:ln w="19050">
            <a:solidFill>
              <a:schemeClr val="tx1"/>
            </a:solidFill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AA92EAE4-DE4B-AA44-AA9C-56057F7355D5}"/>
              </a:ext>
            </a:extLst>
          </p:cNvPr>
          <p:cNvSpPr txBox="1"/>
          <p:nvPr/>
        </p:nvSpPr>
        <p:spPr>
          <a:xfrm>
            <a:off x="349395" y="1274084"/>
            <a:ext cx="3122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Local Memory Channel </a:t>
            </a:r>
          </a:p>
        </p:txBody>
      </p:sp>
      <p:sp>
        <p:nvSpPr>
          <p:cNvPr id="211" name="Freeform 210">
            <a:extLst>
              <a:ext uri="{FF2B5EF4-FFF2-40B4-BE49-F238E27FC236}">
                <a16:creationId xmlns:a16="http://schemas.microsoft.com/office/drawing/2014/main" id="{48118A67-3456-624A-8033-07A8DEFB3699}"/>
              </a:ext>
            </a:extLst>
          </p:cNvPr>
          <p:cNvSpPr/>
          <p:nvPr/>
        </p:nvSpPr>
        <p:spPr>
          <a:xfrm>
            <a:off x="549541" y="1697065"/>
            <a:ext cx="628330" cy="1610423"/>
          </a:xfrm>
          <a:custGeom>
            <a:avLst/>
            <a:gdLst>
              <a:gd name="connsiteX0" fmla="*/ 628330 w 628330"/>
              <a:gd name="connsiteY0" fmla="*/ 1441342 h 1610423"/>
              <a:gd name="connsiteX1" fmla="*/ 23896 w 628330"/>
              <a:gd name="connsiteY1" fmla="*/ 1480088 h 1610423"/>
              <a:gd name="connsiteX2" fmla="*/ 178879 w 628330"/>
              <a:gd name="connsiteY2" fmla="*/ 0 h 161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330" h="1610423">
                <a:moveTo>
                  <a:pt x="628330" y="1441342"/>
                </a:moveTo>
                <a:cubicBezTo>
                  <a:pt x="363567" y="1580827"/>
                  <a:pt x="98805" y="1720312"/>
                  <a:pt x="23896" y="1480088"/>
                </a:cubicBezTo>
                <a:cubicBezTo>
                  <a:pt x="-51013" y="1239864"/>
                  <a:pt x="63933" y="619932"/>
                  <a:pt x="178879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stealth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59DBD81-E84E-024F-A02C-E4D0CA8B5B7A}"/>
              </a:ext>
            </a:extLst>
          </p:cNvPr>
          <p:cNvSpPr txBox="1"/>
          <p:nvPr/>
        </p:nvSpPr>
        <p:spPr>
          <a:xfrm>
            <a:off x="0" y="6271940"/>
            <a:ext cx="1219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Rack level memory disaggregation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B52486AB-3827-7249-9388-0FC714A6C9DA}"/>
              </a:ext>
            </a:extLst>
          </p:cNvPr>
          <p:cNvSpPr/>
          <p:nvPr/>
        </p:nvSpPr>
        <p:spPr>
          <a:xfrm>
            <a:off x="10383051" y="2821020"/>
            <a:ext cx="1444195" cy="69993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CPU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A0CBD45-2592-A14C-A926-B72CEBE2CE6F}"/>
              </a:ext>
            </a:extLst>
          </p:cNvPr>
          <p:cNvSpPr/>
          <p:nvPr/>
        </p:nvSpPr>
        <p:spPr>
          <a:xfrm>
            <a:off x="10383565" y="2210824"/>
            <a:ext cx="1444195" cy="53923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DDR Memory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F38E7CC-86F5-9743-B39E-1D401E76BCEA}"/>
              </a:ext>
            </a:extLst>
          </p:cNvPr>
          <p:cNvSpPr/>
          <p:nvPr/>
        </p:nvSpPr>
        <p:spPr>
          <a:xfrm>
            <a:off x="9930016" y="3149576"/>
            <a:ext cx="1444195" cy="69993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CPU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563ADE1-90E9-D544-A35A-BF13174291AD}"/>
              </a:ext>
            </a:extLst>
          </p:cNvPr>
          <p:cNvSpPr/>
          <p:nvPr/>
        </p:nvSpPr>
        <p:spPr>
          <a:xfrm>
            <a:off x="9930530" y="2539380"/>
            <a:ext cx="1444195" cy="53923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DDR Memory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2E1AA84-AD97-8F42-BA24-1A211FBCC03E}"/>
              </a:ext>
            </a:extLst>
          </p:cNvPr>
          <p:cNvSpPr/>
          <p:nvPr/>
        </p:nvSpPr>
        <p:spPr>
          <a:xfrm>
            <a:off x="9461698" y="3478132"/>
            <a:ext cx="1444195" cy="69993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CPU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062DE72-BC70-3842-BB43-07C81938C00A}"/>
              </a:ext>
            </a:extLst>
          </p:cNvPr>
          <p:cNvSpPr/>
          <p:nvPr/>
        </p:nvSpPr>
        <p:spPr>
          <a:xfrm>
            <a:off x="9462212" y="2867936"/>
            <a:ext cx="1444195" cy="53923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DDR Memory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7BE6121C-07B1-7E4C-9617-C516ECD761F2}"/>
              </a:ext>
            </a:extLst>
          </p:cNvPr>
          <p:cNvCxnSpPr>
            <a:cxnSpLocks/>
          </p:cNvCxnSpPr>
          <p:nvPr/>
        </p:nvCxnSpPr>
        <p:spPr>
          <a:xfrm>
            <a:off x="8944094" y="4025900"/>
            <a:ext cx="0" cy="15216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FB1F4E6-1B52-874B-A00F-C524D17F2068}"/>
              </a:ext>
            </a:extLst>
          </p:cNvPr>
          <p:cNvSpPr/>
          <p:nvPr/>
        </p:nvSpPr>
        <p:spPr>
          <a:xfrm>
            <a:off x="8993380" y="3806688"/>
            <a:ext cx="1444195" cy="69993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CPU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C1BCCDF-2E7B-7347-9075-CA5D17166214}"/>
              </a:ext>
            </a:extLst>
          </p:cNvPr>
          <p:cNvSpPr/>
          <p:nvPr/>
        </p:nvSpPr>
        <p:spPr>
          <a:xfrm>
            <a:off x="8993894" y="3196492"/>
            <a:ext cx="1444195" cy="53923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DDR Memory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59677F7-7917-594B-9E5D-498A38FEBC79}"/>
              </a:ext>
            </a:extLst>
          </p:cNvPr>
          <p:cNvCxnSpPr>
            <a:cxnSpLocks/>
          </p:cNvCxnSpPr>
          <p:nvPr/>
        </p:nvCxnSpPr>
        <p:spPr>
          <a:xfrm>
            <a:off x="9134155" y="4025900"/>
            <a:ext cx="0" cy="15216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E7F57B2-BE1C-4A4E-8AB4-DE735CEFB961}"/>
              </a:ext>
            </a:extLst>
          </p:cNvPr>
          <p:cNvCxnSpPr>
            <a:cxnSpLocks/>
          </p:cNvCxnSpPr>
          <p:nvPr/>
        </p:nvCxnSpPr>
        <p:spPr>
          <a:xfrm>
            <a:off x="9366745" y="4025900"/>
            <a:ext cx="0" cy="15216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6FE03AC-74E7-7B44-A85F-F5E97F5C4A54}"/>
              </a:ext>
            </a:extLst>
          </p:cNvPr>
          <p:cNvSpPr/>
          <p:nvPr/>
        </p:nvSpPr>
        <p:spPr>
          <a:xfrm>
            <a:off x="8525062" y="4135244"/>
            <a:ext cx="1444195" cy="69993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CPU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A9EF22D-EFB1-F545-B609-2910C72229DA}"/>
              </a:ext>
            </a:extLst>
          </p:cNvPr>
          <p:cNvSpPr/>
          <p:nvPr/>
        </p:nvSpPr>
        <p:spPr>
          <a:xfrm>
            <a:off x="8525576" y="3525048"/>
            <a:ext cx="1444195" cy="53923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DDR Memory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4C94B3D-4134-924A-BA22-5343C530620D}"/>
              </a:ext>
            </a:extLst>
          </p:cNvPr>
          <p:cNvGrpSpPr/>
          <p:nvPr/>
        </p:nvGrpSpPr>
        <p:grpSpPr>
          <a:xfrm>
            <a:off x="8523966" y="2181394"/>
            <a:ext cx="1419224" cy="809384"/>
            <a:chOff x="8523966" y="2181394"/>
            <a:chExt cx="1419224" cy="809384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03FE50C1-B6CE-3B43-A5E7-68683560670C}"/>
                </a:ext>
              </a:extLst>
            </p:cNvPr>
            <p:cNvGrpSpPr/>
            <p:nvPr/>
          </p:nvGrpSpPr>
          <p:grpSpPr>
            <a:xfrm>
              <a:off x="8523966" y="2181394"/>
              <a:ext cx="1419224" cy="809384"/>
              <a:chOff x="8378826" y="2282992"/>
              <a:chExt cx="1419224" cy="809384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BE40CCAA-CE4B-2742-90FA-99AA8B2702CB}"/>
                  </a:ext>
                </a:extLst>
              </p:cNvPr>
              <p:cNvSpPr/>
              <p:nvPr/>
            </p:nvSpPr>
            <p:spPr>
              <a:xfrm>
                <a:off x="8378826" y="2293698"/>
                <a:ext cx="1409958" cy="666750"/>
              </a:xfrm>
              <a:custGeom>
                <a:avLst/>
                <a:gdLst>
                  <a:gd name="connsiteX0" fmla="*/ 1389321 w 1389321"/>
                  <a:gd name="connsiteY0" fmla="*/ 0 h 666307"/>
                  <a:gd name="connsiteX1" fmla="*/ 935665 w 1389321"/>
                  <a:gd name="connsiteY1" fmla="*/ 0 h 666307"/>
                  <a:gd name="connsiteX2" fmla="*/ 0 w 1389321"/>
                  <a:gd name="connsiteY2" fmla="*/ 666307 h 666307"/>
                  <a:gd name="connsiteX3" fmla="*/ 467833 w 1389321"/>
                  <a:gd name="connsiteY3" fmla="*/ 666307 h 666307"/>
                  <a:gd name="connsiteX4" fmla="*/ 1389321 w 1389321"/>
                  <a:gd name="connsiteY4" fmla="*/ 0 h 666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9321" h="666307">
                    <a:moveTo>
                      <a:pt x="1389321" y="0"/>
                    </a:moveTo>
                    <a:lnTo>
                      <a:pt x="935665" y="0"/>
                    </a:lnTo>
                    <a:lnTo>
                      <a:pt x="0" y="666307"/>
                    </a:lnTo>
                    <a:lnTo>
                      <a:pt x="467833" y="666307"/>
                    </a:lnTo>
                    <a:lnTo>
                      <a:pt x="138932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E8AAFBC1-408D-BB4E-8DA6-E89E1CDFF368}"/>
                  </a:ext>
                </a:extLst>
              </p:cNvPr>
              <p:cNvSpPr/>
              <p:nvPr/>
            </p:nvSpPr>
            <p:spPr>
              <a:xfrm>
                <a:off x="8385544" y="2955851"/>
                <a:ext cx="474921" cy="127591"/>
              </a:xfrm>
              <a:custGeom>
                <a:avLst/>
                <a:gdLst>
                  <a:gd name="connsiteX0" fmla="*/ 0 w 474921"/>
                  <a:gd name="connsiteY0" fmla="*/ 0 h 127591"/>
                  <a:gd name="connsiteX1" fmla="*/ 0 w 474921"/>
                  <a:gd name="connsiteY1" fmla="*/ 127591 h 127591"/>
                  <a:gd name="connsiteX2" fmla="*/ 474921 w 474921"/>
                  <a:gd name="connsiteY2" fmla="*/ 127591 h 127591"/>
                  <a:gd name="connsiteX3" fmla="*/ 474921 w 474921"/>
                  <a:gd name="connsiteY3" fmla="*/ 0 h 127591"/>
                  <a:gd name="connsiteX4" fmla="*/ 0 w 474921"/>
                  <a:gd name="connsiteY4" fmla="*/ 0 h 127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4921" h="127591">
                    <a:moveTo>
                      <a:pt x="0" y="0"/>
                    </a:moveTo>
                    <a:lnTo>
                      <a:pt x="0" y="127591"/>
                    </a:lnTo>
                    <a:lnTo>
                      <a:pt x="474921" y="127591"/>
                    </a:lnTo>
                    <a:lnTo>
                      <a:pt x="47492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D2C5BCC1-097F-5E4C-BDAB-04AC62258C4D}"/>
                  </a:ext>
                </a:extLst>
              </p:cNvPr>
              <p:cNvSpPr/>
              <p:nvPr/>
            </p:nvSpPr>
            <p:spPr>
              <a:xfrm>
                <a:off x="8858250" y="2282992"/>
                <a:ext cx="939800" cy="803108"/>
              </a:xfrm>
              <a:custGeom>
                <a:avLst/>
                <a:gdLst>
                  <a:gd name="connsiteX0" fmla="*/ 936625 w 939800"/>
                  <a:gd name="connsiteY0" fmla="*/ 0 h 806450"/>
                  <a:gd name="connsiteX1" fmla="*/ 939800 w 939800"/>
                  <a:gd name="connsiteY1" fmla="*/ 136525 h 806450"/>
                  <a:gd name="connsiteX2" fmla="*/ 6350 w 939800"/>
                  <a:gd name="connsiteY2" fmla="*/ 806450 h 806450"/>
                  <a:gd name="connsiteX3" fmla="*/ 0 w 939800"/>
                  <a:gd name="connsiteY3" fmla="*/ 669925 h 806450"/>
                  <a:gd name="connsiteX4" fmla="*/ 936625 w 939800"/>
                  <a:gd name="connsiteY4" fmla="*/ 0 h 80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9800" h="806450">
                    <a:moveTo>
                      <a:pt x="936625" y="0"/>
                    </a:moveTo>
                    <a:cubicBezTo>
                      <a:pt x="937683" y="45508"/>
                      <a:pt x="938742" y="91017"/>
                      <a:pt x="939800" y="136525"/>
                    </a:cubicBezTo>
                    <a:lnTo>
                      <a:pt x="6350" y="806450"/>
                    </a:lnTo>
                    <a:lnTo>
                      <a:pt x="0" y="669925"/>
                    </a:lnTo>
                    <a:lnTo>
                      <a:pt x="9366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1CE06FCD-E8FC-C342-A2B1-5B31B914BD8F}"/>
                  </a:ext>
                </a:extLst>
              </p:cNvPr>
              <p:cNvSpPr/>
              <p:nvPr/>
            </p:nvSpPr>
            <p:spPr>
              <a:xfrm>
                <a:off x="8385175" y="2295525"/>
                <a:ext cx="1406525" cy="793750"/>
              </a:xfrm>
              <a:custGeom>
                <a:avLst/>
                <a:gdLst>
                  <a:gd name="connsiteX0" fmla="*/ 3175 w 1406525"/>
                  <a:gd name="connsiteY0" fmla="*/ 663575 h 793750"/>
                  <a:gd name="connsiteX1" fmla="*/ 482600 w 1406525"/>
                  <a:gd name="connsiteY1" fmla="*/ 660400 h 793750"/>
                  <a:gd name="connsiteX2" fmla="*/ 1403350 w 1406525"/>
                  <a:gd name="connsiteY2" fmla="*/ 0 h 793750"/>
                  <a:gd name="connsiteX3" fmla="*/ 1406525 w 1406525"/>
                  <a:gd name="connsiteY3" fmla="*/ 123825 h 793750"/>
                  <a:gd name="connsiteX4" fmla="*/ 485775 w 1406525"/>
                  <a:gd name="connsiteY4" fmla="*/ 793750 h 793750"/>
                  <a:gd name="connsiteX5" fmla="*/ 0 w 1406525"/>
                  <a:gd name="connsiteY5" fmla="*/ 790575 h 793750"/>
                  <a:gd name="connsiteX6" fmla="*/ 3175 w 1406525"/>
                  <a:gd name="connsiteY6" fmla="*/ 663575 h 793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6525" h="793750">
                    <a:moveTo>
                      <a:pt x="3175" y="663575"/>
                    </a:moveTo>
                    <a:lnTo>
                      <a:pt x="482600" y="660400"/>
                    </a:lnTo>
                    <a:lnTo>
                      <a:pt x="1403350" y="0"/>
                    </a:lnTo>
                    <a:cubicBezTo>
                      <a:pt x="1404408" y="41275"/>
                      <a:pt x="1405467" y="82550"/>
                      <a:pt x="1406525" y="123825"/>
                    </a:cubicBezTo>
                    <a:lnTo>
                      <a:pt x="485775" y="793750"/>
                    </a:lnTo>
                    <a:lnTo>
                      <a:pt x="0" y="790575"/>
                    </a:lnTo>
                    <a:cubicBezTo>
                      <a:pt x="1058" y="748242"/>
                      <a:pt x="2117" y="705908"/>
                      <a:pt x="3175" y="663575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E2D3F9B0-41D2-8746-962C-DD6B0861DCEB}"/>
                  </a:ext>
                </a:extLst>
              </p:cNvPr>
              <p:cNvSpPr/>
              <p:nvPr/>
            </p:nvSpPr>
            <p:spPr>
              <a:xfrm>
                <a:off x="8388350" y="2286000"/>
                <a:ext cx="1406525" cy="666750"/>
              </a:xfrm>
              <a:custGeom>
                <a:avLst/>
                <a:gdLst>
                  <a:gd name="connsiteX0" fmla="*/ 0 w 1406525"/>
                  <a:gd name="connsiteY0" fmla="*/ 666750 h 666750"/>
                  <a:gd name="connsiteX1" fmla="*/ 949325 w 1406525"/>
                  <a:gd name="connsiteY1" fmla="*/ 6350 h 666750"/>
                  <a:gd name="connsiteX2" fmla="*/ 1406525 w 1406525"/>
                  <a:gd name="connsiteY2" fmla="*/ 0 h 666750"/>
                  <a:gd name="connsiteX3" fmla="*/ 1406525 w 1406525"/>
                  <a:gd name="connsiteY3" fmla="*/ 0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6525" h="666750">
                    <a:moveTo>
                      <a:pt x="0" y="666750"/>
                    </a:moveTo>
                    <a:lnTo>
                      <a:pt x="949325" y="6350"/>
                    </a:lnTo>
                    <a:lnTo>
                      <a:pt x="1406525" y="0"/>
                    </a:lnTo>
                    <a:lnTo>
                      <a:pt x="1406525" y="0"/>
                    </a:ln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83C5D66F-9AC8-AD4A-87F3-92A72BA9D666}"/>
                  </a:ext>
                </a:extLst>
              </p:cNvPr>
              <p:cNvCxnSpPr>
                <a:cxnSpLocks/>
                <a:stCxn id="131" idx="1"/>
              </p:cNvCxnSpPr>
              <p:nvPr/>
            </p:nvCxnSpPr>
            <p:spPr>
              <a:xfrm>
                <a:off x="8867775" y="2955925"/>
                <a:ext cx="0" cy="13645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41A1B577-E448-3D41-8331-8C838EEA6164}"/>
                </a:ext>
              </a:extLst>
            </p:cNvPr>
            <p:cNvSpPr/>
            <p:nvPr/>
          </p:nvSpPr>
          <p:spPr>
            <a:xfrm>
              <a:off x="9095587" y="2786028"/>
              <a:ext cx="53975" cy="114300"/>
            </a:xfrm>
            <a:custGeom>
              <a:avLst/>
              <a:gdLst>
                <a:gd name="connsiteX0" fmla="*/ 3175 w 53975"/>
                <a:gd name="connsiteY0" fmla="*/ 34925 h 114300"/>
                <a:gd name="connsiteX1" fmla="*/ 53975 w 53975"/>
                <a:gd name="connsiteY1" fmla="*/ 0 h 114300"/>
                <a:gd name="connsiteX2" fmla="*/ 53975 w 53975"/>
                <a:gd name="connsiteY2" fmla="*/ 76200 h 114300"/>
                <a:gd name="connsiteX3" fmla="*/ 0 w 53975"/>
                <a:gd name="connsiteY3" fmla="*/ 114300 h 114300"/>
                <a:gd name="connsiteX4" fmla="*/ 3175 w 53975"/>
                <a:gd name="connsiteY4" fmla="*/ 3492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75" h="114300">
                  <a:moveTo>
                    <a:pt x="3175" y="34925"/>
                  </a:moveTo>
                  <a:lnTo>
                    <a:pt x="53975" y="0"/>
                  </a:lnTo>
                  <a:lnTo>
                    <a:pt x="53975" y="76200"/>
                  </a:lnTo>
                  <a:lnTo>
                    <a:pt x="0" y="114300"/>
                  </a:lnTo>
                  <a:lnTo>
                    <a:pt x="3175" y="34925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DA8BE098-430B-0841-85B7-7377591F5953}"/>
                </a:ext>
              </a:extLst>
            </p:cNvPr>
            <p:cNvSpPr/>
            <p:nvPr/>
          </p:nvSpPr>
          <p:spPr>
            <a:xfrm>
              <a:off x="9276166" y="2655662"/>
              <a:ext cx="53975" cy="114300"/>
            </a:xfrm>
            <a:custGeom>
              <a:avLst/>
              <a:gdLst>
                <a:gd name="connsiteX0" fmla="*/ 3175 w 53975"/>
                <a:gd name="connsiteY0" fmla="*/ 34925 h 114300"/>
                <a:gd name="connsiteX1" fmla="*/ 53975 w 53975"/>
                <a:gd name="connsiteY1" fmla="*/ 0 h 114300"/>
                <a:gd name="connsiteX2" fmla="*/ 53975 w 53975"/>
                <a:gd name="connsiteY2" fmla="*/ 76200 h 114300"/>
                <a:gd name="connsiteX3" fmla="*/ 0 w 53975"/>
                <a:gd name="connsiteY3" fmla="*/ 114300 h 114300"/>
                <a:gd name="connsiteX4" fmla="*/ 3175 w 53975"/>
                <a:gd name="connsiteY4" fmla="*/ 3492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75" h="114300">
                  <a:moveTo>
                    <a:pt x="3175" y="34925"/>
                  </a:moveTo>
                  <a:lnTo>
                    <a:pt x="53975" y="0"/>
                  </a:lnTo>
                  <a:lnTo>
                    <a:pt x="53975" y="76200"/>
                  </a:lnTo>
                  <a:lnTo>
                    <a:pt x="0" y="114300"/>
                  </a:lnTo>
                  <a:lnTo>
                    <a:pt x="3175" y="34925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2E715922-3D85-4B4C-B0AF-E5BD15773186}"/>
                </a:ext>
              </a:extLst>
            </p:cNvPr>
            <p:cNvSpPr/>
            <p:nvPr/>
          </p:nvSpPr>
          <p:spPr>
            <a:xfrm>
              <a:off x="9456745" y="2525296"/>
              <a:ext cx="53975" cy="114300"/>
            </a:xfrm>
            <a:custGeom>
              <a:avLst/>
              <a:gdLst>
                <a:gd name="connsiteX0" fmla="*/ 3175 w 53975"/>
                <a:gd name="connsiteY0" fmla="*/ 34925 h 114300"/>
                <a:gd name="connsiteX1" fmla="*/ 53975 w 53975"/>
                <a:gd name="connsiteY1" fmla="*/ 0 h 114300"/>
                <a:gd name="connsiteX2" fmla="*/ 53975 w 53975"/>
                <a:gd name="connsiteY2" fmla="*/ 76200 h 114300"/>
                <a:gd name="connsiteX3" fmla="*/ 0 w 53975"/>
                <a:gd name="connsiteY3" fmla="*/ 114300 h 114300"/>
                <a:gd name="connsiteX4" fmla="*/ 3175 w 53975"/>
                <a:gd name="connsiteY4" fmla="*/ 3492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75" h="114300">
                  <a:moveTo>
                    <a:pt x="3175" y="34925"/>
                  </a:moveTo>
                  <a:lnTo>
                    <a:pt x="53975" y="0"/>
                  </a:lnTo>
                  <a:lnTo>
                    <a:pt x="53975" y="76200"/>
                  </a:lnTo>
                  <a:lnTo>
                    <a:pt x="0" y="114300"/>
                  </a:lnTo>
                  <a:lnTo>
                    <a:pt x="3175" y="34925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22BD5D08-AFF6-7448-90CF-33B1EC8C3384}"/>
                </a:ext>
              </a:extLst>
            </p:cNvPr>
            <p:cNvSpPr/>
            <p:nvPr/>
          </p:nvSpPr>
          <p:spPr>
            <a:xfrm>
              <a:off x="9637324" y="2394930"/>
              <a:ext cx="53975" cy="114300"/>
            </a:xfrm>
            <a:custGeom>
              <a:avLst/>
              <a:gdLst>
                <a:gd name="connsiteX0" fmla="*/ 3175 w 53975"/>
                <a:gd name="connsiteY0" fmla="*/ 34925 h 114300"/>
                <a:gd name="connsiteX1" fmla="*/ 53975 w 53975"/>
                <a:gd name="connsiteY1" fmla="*/ 0 h 114300"/>
                <a:gd name="connsiteX2" fmla="*/ 53975 w 53975"/>
                <a:gd name="connsiteY2" fmla="*/ 76200 h 114300"/>
                <a:gd name="connsiteX3" fmla="*/ 0 w 53975"/>
                <a:gd name="connsiteY3" fmla="*/ 114300 h 114300"/>
                <a:gd name="connsiteX4" fmla="*/ 3175 w 53975"/>
                <a:gd name="connsiteY4" fmla="*/ 3492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75" h="114300">
                  <a:moveTo>
                    <a:pt x="3175" y="34925"/>
                  </a:moveTo>
                  <a:lnTo>
                    <a:pt x="53975" y="0"/>
                  </a:lnTo>
                  <a:lnTo>
                    <a:pt x="53975" y="76200"/>
                  </a:lnTo>
                  <a:lnTo>
                    <a:pt x="0" y="114300"/>
                  </a:lnTo>
                  <a:lnTo>
                    <a:pt x="3175" y="34925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3D288F14-2175-8D43-954A-F34292AB2D47}"/>
                </a:ext>
              </a:extLst>
            </p:cNvPr>
            <p:cNvSpPr/>
            <p:nvPr/>
          </p:nvSpPr>
          <p:spPr>
            <a:xfrm>
              <a:off x="9817903" y="2264564"/>
              <a:ext cx="53975" cy="114300"/>
            </a:xfrm>
            <a:custGeom>
              <a:avLst/>
              <a:gdLst>
                <a:gd name="connsiteX0" fmla="*/ 3175 w 53975"/>
                <a:gd name="connsiteY0" fmla="*/ 34925 h 114300"/>
                <a:gd name="connsiteX1" fmla="*/ 53975 w 53975"/>
                <a:gd name="connsiteY1" fmla="*/ 0 h 114300"/>
                <a:gd name="connsiteX2" fmla="*/ 53975 w 53975"/>
                <a:gd name="connsiteY2" fmla="*/ 76200 h 114300"/>
                <a:gd name="connsiteX3" fmla="*/ 0 w 53975"/>
                <a:gd name="connsiteY3" fmla="*/ 114300 h 114300"/>
                <a:gd name="connsiteX4" fmla="*/ 3175 w 53975"/>
                <a:gd name="connsiteY4" fmla="*/ 3492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75" h="114300">
                  <a:moveTo>
                    <a:pt x="3175" y="34925"/>
                  </a:moveTo>
                  <a:lnTo>
                    <a:pt x="53975" y="0"/>
                  </a:lnTo>
                  <a:lnTo>
                    <a:pt x="53975" y="76200"/>
                  </a:lnTo>
                  <a:lnTo>
                    <a:pt x="0" y="114300"/>
                  </a:lnTo>
                  <a:lnTo>
                    <a:pt x="3175" y="34925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Freeform 134">
            <a:extLst>
              <a:ext uri="{FF2B5EF4-FFF2-40B4-BE49-F238E27FC236}">
                <a16:creationId xmlns:a16="http://schemas.microsoft.com/office/drawing/2014/main" id="{B4654934-930C-0242-BB79-557F761805F3}"/>
              </a:ext>
            </a:extLst>
          </p:cNvPr>
          <p:cNvSpPr/>
          <p:nvPr/>
        </p:nvSpPr>
        <p:spPr>
          <a:xfrm>
            <a:off x="9102898" y="2866548"/>
            <a:ext cx="157216" cy="653166"/>
          </a:xfrm>
          <a:custGeom>
            <a:avLst/>
            <a:gdLst>
              <a:gd name="connsiteX0" fmla="*/ 312057 w 312057"/>
              <a:gd name="connsiteY0" fmla="*/ 554548 h 554548"/>
              <a:gd name="connsiteX1" fmla="*/ 254000 w 312057"/>
              <a:gd name="connsiteY1" fmla="*/ 82834 h 554548"/>
              <a:gd name="connsiteX2" fmla="*/ 0 w 312057"/>
              <a:gd name="connsiteY2" fmla="*/ 3005 h 55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2057" h="554548">
                <a:moveTo>
                  <a:pt x="312057" y="554548"/>
                </a:moveTo>
                <a:cubicBezTo>
                  <a:pt x="309033" y="364653"/>
                  <a:pt x="306009" y="174758"/>
                  <a:pt x="254000" y="82834"/>
                </a:cubicBezTo>
                <a:cubicBezTo>
                  <a:pt x="201991" y="-9090"/>
                  <a:pt x="100995" y="-3043"/>
                  <a:pt x="0" y="3005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>
            <a:extLst>
              <a:ext uri="{FF2B5EF4-FFF2-40B4-BE49-F238E27FC236}">
                <a16:creationId xmlns:a16="http://schemas.microsoft.com/office/drawing/2014/main" id="{8AE60704-EB57-A547-9392-3C479BB59FE1}"/>
              </a:ext>
            </a:extLst>
          </p:cNvPr>
          <p:cNvSpPr/>
          <p:nvPr/>
        </p:nvSpPr>
        <p:spPr>
          <a:xfrm>
            <a:off x="9285692" y="2706914"/>
            <a:ext cx="308251" cy="478972"/>
          </a:xfrm>
          <a:custGeom>
            <a:avLst/>
            <a:gdLst>
              <a:gd name="connsiteX0" fmla="*/ 464457 w 464457"/>
              <a:gd name="connsiteY0" fmla="*/ 353180 h 353180"/>
              <a:gd name="connsiteX1" fmla="*/ 348343 w 464457"/>
              <a:gd name="connsiteY1" fmla="*/ 48380 h 353180"/>
              <a:gd name="connsiteX2" fmla="*/ 0 w 464457"/>
              <a:gd name="connsiteY2" fmla="*/ 4837 h 35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457" h="353180">
                <a:moveTo>
                  <a:pt x="464457" y="353180"/>
                </a:moveTo>
                <a:cubicBezTo>
                  <a:pt x="445104" y="229808"/>
                  <a:pt x="425752" y="106437"/>
                  <a:pt x="348343" y="48380"/>
                </a:cubicBezTo>
                <a:cubicBezTo>
                  <a:pt x="270933" y="-9677"/>
                  <a:pt x="135466" y="-2420"/>
                  <a:pt x="0" y="4837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>
            <a:extLst>
              <a:ext uri="{FF2B5EF4-FFF2-40B4-BE49-F238E27FC236}">
                <a16:creationId xmlns:a16="http://schemas.microsoft.com/office/drawing/2014/main" id="{255472C4-A88C-5044-B020-96548AB2C9D2}"/>
              </a:ext>
            </a:extLst>
          </p:cNvPr>
          <p:cNvSpPr/>
          <p:nvPr/>
        </p:nvSpPr>
        <p:spPr>
          <a:xfrm>
            <a:off x="9475505" y="2593132"/>
            <a:ext cx="584757" cy="258926"/>
          </a:xfrm>
          <a:custGeom>
            <a:avLst/>
            <a:gdLst>
              <a:gd name="connsiteX0" fmla="*/ 754743 w 756605"/>
              <a:gd name="connsiteY0" fmla="*/ 145143 h 145143"/>
              <a:gd name="connsiteX1" fmla="*/ 638629 w 756605"/>
              <a:gd name="connsiteY1" fmla="*/ 29029 h 145143"/>
              <a:gd name="connsiteX2" fmla="*/ 0 w 756605"/>
              <a:gd name="connsiteY2" fmla="*/ 0 h 14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6605" h="145143">
                <a:moveTo>
                  <a:pt x="754743" y="145143"/>
                </a:moveTo>
                <a:cubicBezTo>
                  <a:pt x="759581" y="99181"/>
                  <a:pt x="764419" y="53219"/>
                  <a:pt x="638629" y="29029"/>
                </a:cubicBezTo>
                <a:cubicBezTo>
                  <a:pt x="512839" y="4839"/>
                  <a:pt x="256419" y="2419"/>
                  <a:pt x="0" y="0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>
            <a:extLst>
              <a:ext uri="{FF2B5EF4-FFF2-40B4-BE49-F238E27FC236}">
                <a16:creationId xmlns:a16="http://schemas.microsoft.com/office/drawing/2014/main" id="{A44A8D69-2BA1-0D4D-A19C-EBD8033E930C}"/>
              </a:ext>
            </a:extLst>
          </p:cNvPr>
          <p:cNvSpPr/>
          <p:nvPr/>
        </p:nvSpPr>
        <p:spPr>
          <a:xfrm>
            <a:off x="9652000" y="2466623"/>
            <a:ext cx="849494" cy="58863"/>
          </a:xfrm>
          <a:custGeom>
            <a:avLst/>
            <a:gdLst>
              <a:gd name="connsiteX0" fmla="*/ 849086 w 849494"/>
              <a:gd name="connsiteY0" fmla="*/ 58863 h 58863"/>
              <a:gd name="connsiteX1" fmla="*/ 711200 w 849494"/>
              <a:gd name="connsiteY1" fmla="*/ 8063 h 58863"/>
              <a:gd name="connsiteX2" fmla="*/ 0 w 849494"/>
              <a:gd name="connsiteY2" fmla="*/ 806 h 58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9494" h="58863">
                <a:moveTo>
                  <a:pt x="849086" y="58863"/>
                </a:moveTo>
                <a:cubicBezTo>
                  <a:pt x="850900" y="38301"/>
                  <a:pt x="852714" y="17739"/>
                  <a:pt x="711200" y="8063"/>
                </a:cubicBezTo>
                <a:cubicBezTo>
                  <a:pt x="569686" y="-1613"/>
                  <a:pt x="284843" y="-404"/>
                  <a:pt x="0" y="806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>
            <a:extLst>
              <a:ext uri="{FF2B5EF4-FFF2-40B4-BE49-F238E27FC236}">
                <a16:creationId xmlns:a16="http://schemas.microsoft.com/office/drawing/2014/main" id="{3CA4A605-BC34-BE40-AE76-F3AF863477C7}"/>
              </a:ext>
            </a:extLst>
          </p:cNvPr>
          <p:cNvSpPr/>
          <p:nvPr/>
        </p:nvSpPr>
        <p:spPr>
          <a:xfrm>
            <a:off x="9833429" y="2206171"/>
            <a:ext cx="1139371" cy="133371"/>
          </a:xfrm>
          <a:custGeom>
            <a:avLst/>
            <a:gdLst>
              <a:gd name="connsiteX0" fmla="*/ 1139371 w 1139371"/>
              <a:gd name="connsiteY0" fmla="*/ 0 h 133371"/>
              <a:gd name="connsiteX1" fmla="*/ 834571 w 1139371"/>
              <a:gd name="connsiteY1" fmla="*/ 116115 h 133371"/>
              <a:gd name="connsiteX2" fmla="*/ 0 w 1139371"/>
              <a:gd name="connsiteY2" fmla="*/ 130629 h 13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9371" h="133371">
                <a:moveTo>
                  <a:pt x="1139371" y="0"/>
                </a:moveTo>
                <a:cubicBezTo>
                  <a:pt x="1081918" y="47172"/>
                  <a:pt x="1024466" y="94344"/>
                  <a:pt x="834571" y="116115"/>
                </a:cubicBezTo>
                <a:cubicBezTo>
                  <a:pt x="644676" y="137886"/>
                  <a:pt x="322338" y="134257"/>
                  <a:pt x="0" y="130629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3DF23F7C-B3C2-4B40-8096-E4C497FFDEC7}"/>
              </a:ext>
            </a:extLst>
          </p:cNvPr>
          <p:cNvSpPr/>
          <p:nvPr/>
        </p:nvSpPr>
        <p:spPr>
          <a:xfrm>
            <a:off x="8072518" y="3345862"/>
            <a:ext cx="2303364" cy="1674474"/>
          </a:xfrm>
          <a:prstGeom prst="ellipse">
            <a:avLst/>
          </a:prstGeom>
          <a:noFill/>
          <a:ln w="2222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E6DFDD2C-0DAA-1047-87F3-9D83B3003ED6}"/>
              </a:ext>
            </a:extLst>
          </p:cNvPr>
          <p:cNvCxnSpPr>
            <a:cxnSpLocks/>
          </p:cNvCxnSpPr>
          <p:nvPr/>
        </p:nvCxnSpPr>
        <p:spPr>
          <a:xfrm>
            <a:off x="7931523" y="2130799"/>
            <a:ext cx="1720438" cy="12635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2369F942-B9BE-F040-A2F4-A63B6F36B4DD}"/>
              </a:ext>
            </a:extLst>
          </p:cNvPr>
          <p:cNvCxnSpPr>
            <a:cxnSpLocks/>
          </p:cNvCxnSpPr>
          <p:nvPr/>
        </p:nvCxnSpPr>
        <p:spPr>
          <a:xfrm flipV="1">
            <a:off x="7992290" y="4932725"/>
            <a:ext cx="1792062" cy="5476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6B51F78A-94C6-494F-B9A5-320E61ADBFDC}"/>
              </a:ext>
            </a:extLst>
          </p:cNvPr>
          <p:cNvSpPr txBox="1"/>
          <p:nvPr/>
        </p:nvSpPr>
        <p:spPr>
          <a:xfrm>
            <a:off x="1403915" y="5565413"/>
            <a:ext cx="2581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Micron’s NVDIMM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410B53CA-5A5C-9043-98BD-CFB3A0AAE4CA}"/>
              </a:ext>
            </a:extLst>
          </p:cNvPr>
          <p:cNvSpPr txBox="1"/>
          <p:nvPr/>
        </p:nvSpPr>
        <p:spPr>
          <a:xfrm>
            <a:off x="4212313" y="1260321"/>
            <a:ext cx="418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Global/Shared Memory Channel</a:t>
            </a:r>
          </a:p>
        </p:txBody>
      </p:sp>
    </p:spTree>
    <p:extLst>
      <p:ext uri="{BB962C8B-B14F-4D97-AF65-F5344CB8AC3E}">
        <p14:creationId xmlns:p14="http://schemas.microsoft.com/office/powerpoint/2010/main" val="4072694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50D3A-CF6A-5C40-820C-84A7F323E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Higher Aggregate Memory Bandwidth with Commodity DRAM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B86A9-4F76-E043-BEE2-A3E612FE1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Conventional memory system </a:t>
            </a:r>
            <a:r>
              <a:rPr lang="en-US" b="1" dirty="0">
                <a:solidFill>
                  <a:srgbClr val="C00000"/>
                </a:solidFill>
              </a:rPr>
              <a:t>with PCIe network interface</a:t>
            </a:r>
          </a:p>
          <a:p>
            <a:pPr lvl="1"/>
            <a:r>
              <a:rPr lang="en-US" dirty="0"/>
              <a:t>DMA RX/TX packets occupies global/shared memory channels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68DED-AD78-E14E-987A-7E17F91FA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9FF032C-7450-4522-9A4A-94DB22263C56}"/>
              </a:ext>
            </a:extLst>
          </p:cNvPr>
          <p:cNvSpPr/>
          <p:nvPr/>
        </p:nvSpPr>
        <p:spPr>
          <a:xfrm rot="16200000">
            <a:off x="-205702" y="4153816"/>
            <a:ext cx="2098825" cy="490953"/>
          </a:xfrm>
          <a:prstGeom prst="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Memory Controller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A67A33-7E1C-4669-953B-BFFAFBE5748B}"/>
              </a:ext>
            </a:extLst>
          </p:cNvPr>
          <p:cNvSpPr/>
          <p:nvPr/>
        </p:nvSpPr>
        <p:spPr>
          <a:xfrm>
            <a:off x="1407767" y="3608880"/>
            <a:ext cx="1601464" cy="15443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3CA22D5-6650-475A-9FA7-24B6C22AD943}"/>
              </a:ext>
            </a:extLst>
          </p:cNvPr>
          <p:cNvSpPr txBox="1"/>
          <p:nvPr/>
        </p:nvSpPr>
        <p:spPr>
          <a:xfrm>
            <a:off x="1497980" y="3243119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DDR5 DIMM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7290406-8A8E-4C20-A316-11E91F7E3966}"/>
              </a:ext>
            </a:extLst>
          </p:cNvPr>
          <p:cNvSpPr/>
          <p:nvPr/>
        </p:nvSpPr>
        <p:spPr>
          <a:xfrm>
            <a:off x="1578264" y="3672057"/>
            <a:ext cx="490953" cy="72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5CCA7EA-D38C-48DB-9ED2-C2ED4FCD060B}"/>
              </a:ext>
            </a:extLst>
          </p:cNvPr>
          <p:cNvSpPr txBox="1"/>
          <p:nvPr/>
        </p:nvSpPr>
        <p:spPr>
          <a:xfrm rot="16200000">
            <a:off x="1427342" y="3836401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DRAM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471D1EF-0ED4-4C77-B6B5-3E9C32AD5FAB}"/>
              </a:ext>
            </a:extLst>
          </p:cNvPr>
          <p:cNvSpPr/>
          <p:nvPr/>
        </p:nvSpPr>
        <p:spPr>
          <a:xfrm>
            <a:off x="2351373" y="3672058"/>
            <a:ext cx="490953" cy="72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E9A63C9-5567-42E0-84F8-F18FC2BF850B}"/>
              </a:ext>
            </a:extLst>
          </p:cNvPr>
          <p:cNvSpPr txBox="1"/>
          <p:nvPr/>
        </p:nvSpPr>
        <p:spPr>
          <a:xfrm rot="16200000">
            <a:off x="2200451" y="3836402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DRAM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EE09FE0-5BE2-42F3-8B06-B6B966FB0238}"/>
              </a:ext>
            </a:extLst>
          </p:cNvPr>
          <p:cNvCxnSpPr>
            <a:cxnSpLocks/>
          </p:cNvCxnSpPr>
          <p:nvPr/>
        </p:nvCxnSpPr>
        <p:spPr>
          <a:xfrm flipH="1">
            <a:off x="1812417" y="4402833"/>
            <a:ext cx="6219" cy="316605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D0CB1D3-9704-4C0D-A885-8E97898AE3CB}"/>
              </a:ext>
            </a:extLst>
          </p:cNvPr>
          <p:cNvCxnSpPr>
            <a:cxnSpLocks/>
          </p:cNvCxnSpPr>
          <p:nvPr/>
        </p:nvCxnSpPr>
        <p:spPr>
          <a:xfrm flipH="1">
            <a:off x="2587643" y="4404025"/>
            <a:ext cx="4102" cy="316604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71A0B5C8-BE02-459A-BCD5-B95F7B705FBE}"/>
              </a:ext>
            </a:extLst>
          </p:cNvPr>
          <p:cNvSpPr/>
          <p:nvPr/>
        </p:nvSpPr>
        <p:spPr>
          <a:xfrm>
            <a:off x="1578265" y="4728966"/>
            <a:ext cx="1261786" cy="3166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Data Buffer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872AE5E-986D-4479-A5AD-AB4F89D6DBB1}"/>
              </a:ext>
            </a:extLst>
          </p:cNvPr>
          <p:cNvCxnSpPr>
            <a:stCxn id="45" idx="2"/>
          </p:cNvCxnSpPr>
          <p:nvPr/>
        </p:nvCxnSpPr>
        <p:spPr>
          <a:xfrm flipH="1">
            <a:off x="2206106" y="5045621"/>
            <a:ext cx="3052" cy="273288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5B37370-6A6D-47B3-B394-D9BFA2D9BEB4}"/>
              </a:ext>
            </a:extLst>
          </p:cNvPr>
          <p:cNvCxnSpPr>
            <a:cxnSpLocks/>
          </p:cNvCxnSpPr>
          <p:nvPr/>
        </p:nvCxnSpPr>
        <p:spPr>
          <a:xfrm flipH="1">
            <a:off x="1089188" y="5318909"/>
            <a:ext cx="3602368" cy="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E5B2149F-183C-4802-9F6A-B06758A16173}"/>
              </a:ext>
            </a:extLst>
          </p:cNvPr>
          <p:cNvSpPr/>
          <p:nvPr/>
        </p:nvSpPr>
        <p:spPr>
          <a:xfrm>
            <a:off x="3235546" y="3608880"/>
            <a:ext cx="1601464" cy="15443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DF38461-914D-4631-91AE-D45A36B9F40A}"/>
              </a:ext>
            </a:extLst>
          </p:cNvPr>
          <p:cNvSpPr txBox="1"/>
          <p:nvPr/>
        </p:nvSpPr>
        <p:spPr>
          <a:xfrm>
            <a:off x="3325759" y="3243119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DDR5 DIMM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FD5EF8B-C0F5-46F3-8A82-C326906E6C2F}"/>
              </a:ext>
            </a:extLst>
          </p:cNvPr>
          <p:cNvSpPr/>
          <p:nvPr/>
        </p:nvSpPr>
        <p:spPr>
          <a:xfrm>
            <a:off x="3406043" y="3687739"/>
            <a:ext cx="490953" cy="72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288AD36-1D33-47D2-B0B7-4BB1C1053DA2}"/>
              </a:ext>
            </a:extLst>
          </p:cNvPr>
          <p:cNvSpPr txBox="1"/>
          <p:nvPr/>
        </p:nvSpPr>
        <p:spPr>
          <a:xfrm rot="16200000">
            <a:off x="3255121" y="3852083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DRAM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FDBE22F-DD8B-4EA6-B5AF-25CE6A1467E9}"/>
              </a:ext>
            </a:extLst>
          </p:cNvPr>
          <p:cNvSpPr/>
          <p:nvPr/>
        </p:nvSpPr>
        <p:spPr>
          <a:xfrm>
            <a:off x="4179152" y="3687740"/>
            <a:ext cx="490953" cy="72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8BF8F58-64B6-4ABF-A548-535BC5ECC00B}"/>
              </a:ext>
            </a:extLst>
          </p:cNvPr>
          <p:cNvSpPr txBox="1"/>
          <p:nvPr/>
        </p:nvSpPr>
        <p:spPr>
          <a:xfrm rot="16200000">
            <a:off x="4028230" y="3852084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DRAM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1E78DFE-2CA1-45E0-B114-8529DAA261BD}"/>
              </a:ext>
            </a:extLst>
          </p:cNvPr>
          <p:cNvSpPr/>
          <p:nvPr/>
        </p:nvSpPr>
        <p:spPr>
          <a:xfrm>
            <a:off x="3406044" y="4728966"/>
            <a:ext cx="1261786" cy="3166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Data Buffer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C72AC1F-B3D2-44DE-B355-C51F1A64913A}"/>
              </a:ext>
            </a:extLst>
          </p:cNvPr>
          <p:cNvCxnSpPr>
            <a:stCxn id="56" idx="2"/>
          </p:cNvCxnSpPr>
          <p:nvPr/>
        </p:nvCxnSpPr>
        <p:spPr>
          <a:xfrm flipH="1">
            <a:off x="4033885" y="5045621"/>
            <a:ext cx="3052" cy="273288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533F4DC3-1956-4506-8A4E-E96871F75883}"/>
              </a:ext>
            </a:extLst>
          </p:cNvPr>
          <p:cNvSpPr/>
          <p:nvPr/>
        </p:nvSpPr>
        <p:spPr>
          <a:xfrm>
            <a:off x="2144182" y="5253085"/>
            <a:ext cx="123848" cy="1266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67D0A9D1-49DB-4ABB-A923-72A350777CE8}"/>
              </a:ext>
            </a:extLst>
          </p:cNvPr>
          <p:cNvSpPr/>
          <p:nvPr/>
        </p:nvSpPr>
        <p:spPr>
          <a:xfrm>
            <a:off x="3971961" y="5249735"/>
            <a:ext cx="123848" cy="1266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488FB0A-AEE7-446D-B711-61F90C306DCA}"/>
              </a:ext>
            </a:extLst>
          </p:cNvPr>
          <p:cNvSpPr txBox="1"/>
          <p:nvPr/>
        </p:nvSpPr>
        <p:spPr>
          <a:xfrm>
            <a:off x="1832370" y="5359296"/>
            <a:ext cx="2353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Global/Shared Channel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3E807B1-55DC-4A8A-818F-E1DF21D9D130}"/>
              </a:ext>
            </a:extLst>
          </p:cNvPr>
          <p:cNvSpPr/>
          <p:nvPr/>
        </p:nvSpPr>
        <p:spPr>
          <a:xfrm>
            <a:off x="3235546" y="5769014"/>
            <a:ext cx="1601464" cy="7906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NIC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4A858DD-90CE-4CF1-9297-514AC16C44D3}"/>
              </a:ext>
            </a:extLst>
          </p:cNvPr>
          <p:cNvCxnSpPr>
            <a:cxnSpLocks/>
          </p:cNvCxnSpPr>
          <p:nvPr/>
        </p:nvCxnSpPr>
        <p:spPr>
          <a:xfrm flipH="1">
            <a:off x="1089187" y="6148643"/>
            <a:ext cx="2146359" cy="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94F85EFB-68D3-42C4-87AA-1D7779287CAB}"/>
              </a:ext>
            </a:extLst>
          </p:cNvPr>
          <p:cNvSpPr/>
          <p:nvPr/>
        </p:nvSpPr>
        <p:spPr>
          <a:xfrm rot="16200000">
            <a:off x="428192" y="5898668"/>
            <a:ext cx="831035" cy="490953"/>
          </a:xfrm>
          <a:prstGeom prst="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RC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B063933-67CC-473A-85BF-19911404F345}"/>
              </a:ext>
            </a:extLst>
          </p:cNvPr>
          <p:cNvSpPr txBox="1"/>
          <p:nvPr/>
        </p:nvSpPr>
        <p:spPr>
          <a:xfrm>
            <a:off x="1566693" y="5810847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PCIe Link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F155789-47F2-4751-95BC-799525552048}"/>
              </a:ext>
            </a:extLst>
          </p:cNvPr>
          <p:cNvCxnSpPr>
            <a:cxnSpLocks/>
            <a:stCxn id="63" idx="3"/>
            <a:endCxn id="36" idx="1"/>
          </p:cNvCxnSpPr>
          <p:nvPr/>
        </p:nvCxnSpPr>
        <p:spPr>
          <a:xfrm flipV="1">
            <a:off x="843710" y="5448705"/>
            <a:ext cx="1" cy="279922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F48AFE4-5670-4010-B539-5078807A949C}"/>
              </a:ext>
            </a:extLst>
          </p:cNvPr>
          <p:cNvSpPr txBox="1"/>
          <p:nvPr/>
        </p:nvSpPr>
        <p:spPr>
          <a:xfrm>
            <a:off x="659461" y="2838279"/>
            <a:ext cx="4413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Conventional Server Architecture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52D97B8-F4DD-1749-8A91-139FB849481A}"/>
              </a:ext>
            </a:extLst>
          </p:cNvPr>
          <p:cNvCxnSpPr>
            <a:cxnSpLocks/>
          </p:cNvCxnSpPr>
          <p:nvPr/>
        </p:nvCxnSpPr>
        <p:spPr>
          <a:xfrm flipH="1">
            <a:off x="3635392" y="4407573"/>
            <a:ext cx="6219" cy="316605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6D0D92A-9404-024E-B76F-6C5C940C97CF}"/>
              </a:ext>
            </a:extLst>
          </p:cNvPr>
          <p:cNvCxnSpPr>
            <a:cxnSpLocks/>
          </p:cNvCxnSpPr>
          <p:nvPr/>
        </p:nvCxnSpPr>
        <p:spPr>
          <a:xfrm flipH="1">
            <a:off x="4410618" y="4408765"/>
            <a:ext cx="4102" cy="316604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17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50D3A-CF6A-5C40-820C-84A7F323E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Higher Aggregate Memory Bandwidth with Commodity DRAM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B86A9-4F76-E043-BEE2-A3E612FE1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Conventional memory system </a:t>
            </a:r>
            <a:r>
              <a:rPr lang="en-US" b="1" dirty="0">
                <a:solidFill>
                  <a:srgbClr val="C00000"/>
                </a:solidFill>
              </a:rPr>
              <a:t>with PCIe network interface</a:t>
            </a:r>
          </a:p>
          <a:p>
            <a:pPr lvl="1"/>
            <a:r>
              <a:rPr lang="en-US" dirty="0"/>
              <a:t>DMA RX/TX packets occupies global/shared memory channels</a:t>
            </a:r>
          </a:p>
          <a:p>
            <a:pPr lvl="1"/>
            <a:r>
              <a:rPr lang="en-US" dirty="0"/>
              <a:t>Interfere with processor memory accesses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68DED-AD78-E14E-987A-7E17F91FA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467592-FEB4-0C46-BD4D-68355B7F86E8}"/>
              </a:ext>
            </a:extLst>
          </p:cNvPr>
          <p:cNvSpPr/>
          <p:nvPr/>
        </p:nvSpPr>
        <p:spPr>
          <a:xfrm rot="16200000">
            <a:off x="-205702" y="4153816"/>
            <a:ext cx="2098825" cy="490953"/>
          </a:xfrm>
          <a:prstGeom prst="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Memory Controller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9975C8-67E8-B843-A697-FBBCB8CEB102}"/>
              </a:ext>
            </a:extLst>
          </p:cNvPr>
          <p:cNvSpPr/>
          <p:nvPr/>
        </p:nvSpPr>
        <p:spPr>
          <a:xfrm>
            <a:off x="1407767" y="3608880"/>
            <a:ext cx="1601464" cy="15443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A8B4D6-92C7-D042-ABCB-B9199FCA2F39}"/>
              </a:ext>
            </a:extLst>
          </p:cNvPr>
          <p:cNvSpPr txBox="1"/>
          <p:nvPr/>
        </p:nvSpPr>
        <p:spPr>
          <a:xfrm>
            <a:off x="1497980" y="3243119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DDR5 DIMM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1E8426-B287-974A-8279-99088004AAFA}"/>
              </a:ext>
            </a:extLst>
          </p:cNvPr>
          <p:cNvSpPr/>
          <p:nvPr/>
        </p:nvSpPr>
        <p:spPr>
          <a:xfrm>
            <a:off x="1578264" y="3672057"/>
            <a:ext cx="490953" cy="72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7337FD-3D80-C842-9F73-1FEE8F0AD1C4}"/>
              </a:ext>
            </a:extLst>
          </p:cNvPr>
          <p:cNvSpPr txBox="1"/>
          <p:nvPr/>
        </p:nvSpPr>
        <p:spPr>
          <a:xfrm rot="16200000">
            <a:off x="1427342" y="3836401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DRAM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A123DF-7D3A-1C48-87D8-B509406342A8}"/>
              </a:ext>
            </a:extLst>
          </p:cNvPr>
          <p:cNvSpPr/>
          <p:nvPr/>
        </p:nvSpPr>
        <p:spPr>
          <a:xfrm>
            <a:off x="2351373" y="3672058"/>
            <a:ext cx="490953" cy="72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3A91B3-7765-AE49-A987-B2B76D0BD489}"/>
              </a:ext>
            </a:extLst>
          </p:cNvPr>
          <p:cNvSpPr txBox="1"/>
          <p:nvPr/>
        </p:nvSpPr>
        <p:spPr>
          <a:xfrm rot="16200000">
            <a:off x="2200451" y="3836402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DRAM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09FE56E-A3B1-2341-9F12-4C70CA41691A}"/>
              </a:ext>
            </a:extLst>
          </p:cNvPr>
          <p:cNvCxnSpPr>
            <a:cxnSpLocks/>
          </p:cNvCxnSpPr>
          <p:nvPr/>
        </p:nvCxnSpPr>
        <p:spPr>
          <a:xfrm flipH="1">
            <a:off x="1812417" y="4402833"/>
            <a:ext cx="6219" cy="316605"/>
          </a:xfrm>
          <a:prstGeom prst="straightConnector1">
            <a:avLst/>
          </a:prstGeom>
          <a:ln w="50800">
            <a:solidFill>
              <a:srgbClr val="C0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C0B8837-FC47-D843-A55D-301DB5131DA3}"/>
              </a:ext>
            </a:extLst>
          </p:cNvPr>
          <p:cNvCxnSpPr>
            <a:cxnSpLocks/>
          </p:cNvCxnSpPr>
          <p:nvPr/>
        </p:nvCxnSpPr>
        <p:spPr>
          <a:xfrm flipH="1">
            <a:off x="2587643" y="4404025"/>
            <a:ext cx="4102" cy="316604"/>
          </a:xfrm>
          <a:prstGeom prst="straightConnector1">
            <a:avLst/>
          </a:prstGeom>
          <a:ln w="50800">
            <a:solidFill>
              <a:srgbClr val="C0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2366CCA-F9A0-9247-848E-FA3E2DCFDEC9}"/>
              </a:ext>
            </a:extLst>
          </p:cNvPr>
          <p:cNvSpPr/>
          <p:nvPr/>
        </p:nvSpPr>
        <p:spPr>
          <a:xfrm>
            <a:off x="1578265" y="4728966"/>
            <a:ext cx="1261786" cy="31665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Data Buffer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A652DE-D00E-7347-ACC5-B839FF2BBCFB}"/>
              </a:ext>
            </a:extLst>
          </p:cNvPr>
          <p:cNvCxnSpPr>
            <a:stCxn id="14" idx="2"/>
          </p:cNvCxnSpPr>
          <p:nvPr/>
        </p:nvCxnSpPr>
        <p:spPr>
          <a:xfrm flipH="1">
            <a:off x="2206106" y="5045621"/>
            <a:ext cx="3052" cy="27328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E349E6-879A-AF49-8BB0-D12F7E2E74AE}"/>
              </a:ext>
            </a:extLst>
          </p:cNvPr>
          <p:cNvCxnSpPr>
            <a:cxnSpLocks/>
          </p:cNvCxnSpPr>
          <p:nvPr/>
        </p:nvCxnSpPr>
        <p:spPr>
          <a:xfrm flipH="1">
            <a:off x="1089188" y="5318909"/>
            <a:ext cx="3602368" cy="0"/>
          </a:xfrm>
          <a:prstGeom prst="line">
            <a:avLst/>
          </a:prstGeom>
          <a:ln w="50800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A2D18A8-8D86-7C4C-BE05-37025D19FAB4}"/>
              </a:ext>
            </a:extLst>
          </p:cNvPr>
          <p:cNvSpPr/>
          <p:nvPr/>
        </p:nvSpPr>
        <p:spPr>
          <a:xfrm>
            <a:off x="3235546" y="3608880"/>
            <a:ext cx="1601464" cy="15443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3EFE70-AFA8-F942-AE03-DCBAEB2F82F5}"/>
              </a:ext>
            </a:extLst>
          </p:cNvPr>
          <p:cNvSpPr txBox="1"/>
          <p:nvPr/>
        </p:nvSpPr>
        <p:spPr>
          <a:xfrm>
            <a:off x="3325759" y="3243119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DDR5 DIMM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886BE8-85BF-DA4C-9C52-ECE1AB3C6C59}"/>
              </a:ext>
            </a:extLst>
          </p:cNvPr>
          <p:cNvSpPr/>
          <p:nvPr/>
        </p:nvSpPr>
        <p:spPr>
          <a:xfrm>
            <a:off x="3406043" y="3687739"/>
            <a:ext cx="490953" cy="72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E1E339-C1B1-4C4C-A61F-FFC317A6ABAD}"/>
              </a:ext>
            </a:extLst>
          </p:cNvPr>
          <p:cNvSpPr txBox="1"/>
          <p:nvPr/>
        </p:nvSpPr>
        <p:spPr>
          <a:xfrm rot="16200000">
            <a:off x="3255121" y="3852083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DRAM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B1D57B-B6BA-0C45-97DD-5EAAA9FACA74}"/>
              </a:ext>
            </a:extLst>
          </p:cNvPr>
          <p:cNvSpPr/>
          <p:nvPr/>
        </p:nvSpPr>
        <p:spPr>
          <a:xfrm>
            <a:off x="4179152" y="3687740"/>
            <a:ext cx="490953" cy="72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1AA976-8683-C24F-A3AB-16526732590E}"/>
              </a:ext>
            </a:extLst>
          </p:cNvPr>
          <p:cNvSpPr txBox="1"/>
          <p:nvPr/>
        </p:nvSpPr>
        <p:spPr>
          <a:xfrm rot="16200000">
            <a:off x="4028230" y="3852084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DRAM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3F597C3-2664-6F42-9158-91C870078E43}"/>
              </a:ext>
            </a:extLst>
          </p:cNvPr>
          <p:cNvSpPr/>
          <p:nvPr/>
        </p:nvSpPr>
        <p:spPr>
          <a:xfrm>
            <a:off x="3406044" y="4728966"/>
            <a:ext cx="1261786" cy="3166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Data Buffer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5E4C24-B089-9A46-B9D9-3EA0F4FE7551}"/>
              </a:ext>
            </a:extLst>
          </p:cNvPr>
          <p:cNvCxnSpPr>
            <a:stCxn id="25" idx="2"/>
          </p:cNvCxnSpPr>
          <p:nvPr/>
        </p:nvCxnSpPr>
        <p:spPr>
          <a:xfrm flipH="1">
            <a:off x="4033885" y="5045621"/>
            <a:ext cx="3052" cy="273288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2D85DF05-DA2E-3A45-BE98-ADD673030DFD}"/>
              </a:ext>
            </a:extLst>
          </p:cNvPr>
          <p:cNvSpPr/>
          <p:nvPr/>
        </p:nvSpPr>
        <p:spPr>
          <a:xfrm>
            <a:off x="2144182" y="5253085"/>
            <a:ext cx="123848" cy="1266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3249CEC-34D8-A84A-A628-D4DC9B3909D7}"/>
              </a:ext>
            </a:extLst>
          </p:cNvPr>
          <p:cNvSpPr/>
          <p:nvPr/>
        </p:nvSpPr>
        <p:spPr>
          <a:xfrm>
            <a:off x="3971961" y="5249735"/>
            <a:ext cx="123848" cy="1266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CEC018-A5DE-DE44-860B-509C31A4BFFD}"/>
              </a:ext>
            </a:extLst>
          </p:cNvPr>
          <p:cNvSpPr txBox="1"/>
          <p:nvPr/>
        </p:nvSpPr>
        <p:spPr>
          <a:xfrm>
            <a:off x="1832370" y="5359296"/>
            <a:ext cx="2353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Global/Shared Channel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5FD2A7-9669-7D4D-8159-7CD7658213A2}"/>
              </a:ext>
            </a:extLst>
          </p:cNvPr>
          <p:cNvSpPr/>
          <p:nvPr/>
        </p:nvSpPr>
        <p:spPr>
          <a:xfrm>
            <a:off x="3235546" y="5769014"/>
            <a:ext cx="1601464" cy="7906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NIC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E5196FA-7727-DB47-8F22-792931DFEE6C}"/>
              </a:ext>
            </a:extLst>
          </p:cNvPr>
          <p:cNvCxnSpPr>
            <a:cxnSpLocks/>
          </p:cNvCxnSpPr>
          <p:nvPr/>
        </p:nvCxnSpPr>
        <p:spPr>
          <a:xfrm flipH="1">
            <a:off x="1089187" y="6148643"/>
            <a:ext cx="2146359" cy="0"/>
          </a:xfrm>
          <a:prstGeom prst="line">
            <a:avLst/>
          </a:prstGeom>
          <a:ln w="50800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8FFA5B5C-FF01-6D4A-871E-BF60142BD888}"/>
              </a:ext>
            </a:extLst>
          </p:cNvPr>
          <p:cNvSpPr/>
          <p:nvPr/>
        </p:nvSpPr>
        <p:spPr>
          <a:xfrm rot="16200000">
            <a:off x="428192" y="5898668"/>
            <a:ext cx="831035" cy="490953"/>
          </a:xfrm>
          <a:prstGeom prst="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RC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6A9BCC-3086-164C-AB20-74571ADA83A7}"/>
              </a:ext>
            </a:extLst>
          </p:cNvPr>
          <p:cNvSpPr txBox="1"/>
          <p:nvPr/>
        </p:nvSpPr>
        <p:spPr>
          <a:xfrm>
            <a:off x="1566693" y="5810847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PCIe Link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AB21A97-F23B-2440-BEEF-648AC0FBE799}"/>
              </a:ext>
            </a:extLst>
          </p:cNvPr>
          <p:cNvCxnSpPr>
            <a:cxnSpLocks/>
            <a:stCxn id="33" idx="3"/>
            <a:endCxn id="5" idx="1"/>
          </p:cNvCxnSpPr>
          <p:nvPr/>
        </p:nvCxnSpPr>
        <p:spPr>
          <a:xfrm flipV="1">
            <a:off x="843710" y="5448705"/>
            <a:ext cx="1" cy="279922"/>
          </a:xfrm>
          <a:prstGeom prst="line">
            <a:avLst/>
          </a:prstGeom>
          <a:ln w="50800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396D78A-0AF0-415B-8013-932356C1DA51}"/>
              </a:ext>
            </a:extLst>
          </p:cNvPr>
          <p:cNvSpPr/>
          <p:nvPr/>
        </p:nvSpPr>
        <p:spPr>
          <a:xfrm>
            <a:off x="4564562" y="5995513"/>
            <a:ext cx="544896" cy="283759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pkt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082D5ED-06E8-4D66-A285-236FEF7245D5}"/>
              </a:ext>
            </a:extLst>
          </p:cNvPr>
          <p:cNvCxnSpPr/>
          <p:nvPr/>
        </p:nvCxnSpPr>
        <p:spPr>
          <a:xfrm>
            <a:off x="240632" y="4908884"/>
            <a:ext cx="357601" cy="0"/>
          </a:xfrm>
          <a:prstGeom prst="straightConnector1">
            <a:avLst/>
          </a:prstGeom>
          <a:ln w="793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368B5BE-190E-42C7-B03D-76B298530B2F}"/>
              </a:ext>
            </a:extLst>
          </p:cNvPr>
          <p:cNvSpPr txBox="1"/>
          <p:nvPr/>
        </p:nvSpPr>
        <p:spPr>
          <a:xfrm>
            <a:off x="97361" y="4170796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CPU</a:t>
            </a:r>
          </a:p>
          <a:p>
            <a:r>
              <a:rPr lang="en-US" dirty="0"/>
              <a:t>side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E6DD948-4449-44A0-959C-2431037EA7DD}"/>
              </a:ext>
            </a:extLst>
          </p:cNvPr>
          <p:cNvSpPr txBox="1"/>
          <p:nvPr/>
        </p:nvSpPr>
        <p:spPr>
          <a:xfrm>
            <a:off x="659461" y="2838279"/>
            <a:ext cx="4413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Conventional Server Architecture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84CAFC5-AF41-0346-97A1-E43F2C335EE3}"/>
              </a:ext>
            </a:extLst>
          </p:cNvPr>
          <p:cNvCxnSpPr>
            <a:cxnSpLocks/>
          </p:cNvCxnSpPr>
          <p:nvPr/>
        </p:nvCxnSpPr>
        <p:spPr>
          <a:xfrm flipH="1">
            <a:off x="3635392" y="4407573"/>
            <a:ext cx="6219" cy="316605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6EBDD80-5BF8-C043-9444-A2FDE0D3CA52}"/>
              </a:ext>
            </a:extLst>
          </p:cNvPr>
          <p:cNvCxnSpPr>
            <a:cxnSpLocks/>
          </p:cNvCxnSpPr>
          <p:nvPr/>
        </p:nvCxnSpPr>
        <p:spPr>
          <a:xfrm flipH="1">
            <a:off x="4410618" y="4408765"/>
            <a:ext cx="4102" cy="316604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82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23 L -0.32942 0.00162 L -0.32799 -0.12361 L -0.21549 -0.12222 L -0.21549 -0.18611 " pathEditMode="relative" ptsTypes="AAA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BCA6F-2231-C240-B19B-FD419D5E0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Network Performance Trend in Datacenters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5240D-AA3B-9943-B4A2-DBD39639F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Higher and higher bandwidth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994E6-CEE5-DE41-A004-1F5A88F9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20F264A-D75C-934C-8248-9E707D3F27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2756344"/>
              </p:ext>
            </p:extLst>
          </p:nvPr>
        </p:nvGraphicFramePr>
        <p:xfrm>
          <a:off x="7821392" y="1309602"/>
          <a:ext cx="4299855" cy="268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2">
            <a:extLst>
              <a:ext uri="{FF2B5EF4-FFF2-40B4-BE49-F238E27FC236}">
                <a16:creationId xmlns:a16="http://schemas.microsoft.com/office/drawing/2014/main" id="{2BDDEFFE-2AE9-D041-9FE2-4DF116FFC2C0}"/>
              </a:ext>
            </a:extLst>
          </p:cNvPr>
          <p:cNvSpPr txBox="1"/>
          <p:nvPr/>
        </p:nvSpPr>
        <p:spPr>
          <a:xfrm>
            <a:off x="8381100" y="3193209"/>
            <a:ext cx="800100" cy="4062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1GE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F9E26B0-A3FF-C040-B09E-3BFB50724632}"/>
              </a:ext>
            </a:extLst>
          </p:cNvPr>
          <p:cNvSpPr txBox="1"/>
          <p:nvPr/>
        </p:nvSpPr>
        <p:spPr>
          <a:xfrm>
            <a:off x="9181200" y="2732120"/>
            <a:ext cx="800100" cy="3693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10GE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8B4BF2BF-282E-C744-AAAB-48A9CE0DFC57}"/>
              </a:ext>
            </a:extLst>
          </p:cNvPr>
          <p:cNvSpPr txBox="1"/>
          <p:nvPr/>
        </p:nvSpPr>
        <p:spPr>
          <a:xfrm>
            <a:off x="10220692" y="2170939"/>
            <a:ext cx="800100" cy="3693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40GE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9E4D9ADC-6786-6B40-AF5D-6C79E5F779DD}"/>
              </a:ext>
            </a:extLst>
          </p:cNvPr>
          <p:cNvSpPr txBox="1"/>
          <p:nvPr/>
        </p:nvSpPr>
        <p:spPr>
          <a:xfrm>
            <a:off x="10899321" y="1770379"/>
            <a:ext cx="987879" cy="3693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100GE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45387E-63E9-8A4A-BBD3-7D021CE01BD1}"/>
              </a:ext>
            </a:extLst>
          </p:cNvPr>
          <p:cNvSpPr txBox="1"/>
          <p:nvPr/>
        </p:nvSpPr>
        <p:spPr>
          <a:xfrm>
            <a:off x="8830914" y="1016989"/>
            <a:ext cx="3056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*based on </a:t>
            </a:r>
            <a:r>
              <a:rPr lang="en-US" dirty="0" err="1"/>
              <a:t>Infoneticsc</a:t>
            </a:r>
            <a:r>
              <a:rPr lang="en-US" dirty="0"/>
              <a:t> </a:t>
            </a:r>
            <a:r>
              <a:rPr lang="en-US" dirty="0" err="1"/>
              <a:t>forcasts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771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F4120-BE39-7240-A011-FCA7BB43F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Higher Aggregate Memory Bandwidth with Commodity DRAM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788F5-7BC3-A24F-80F1-D532EB993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3039"/>
            <a:ext cx="11430000" cy="5029200"/>
          </a:xfrm>
        </p:spPr>
        <p:txBody>
          <a:bodyPr/>
          <a:lstStyle/>
          <a:p>
            <a:r>
              <a:rPr lang="en-US" dirty="0"/>
              <a:t>Conventional memory system </a:t>
            </a:r>
            <a:r>
              <a:rPr lang="en-US" b="1" dirty="0">
                <a:solidFill>
                  <a:schemeClr val="accent5"/>
                </a:solidFill>
              </a:rPr>
              <a:t>with near-memory network interface</a:t>
            </a:r>
          </a:p>
          <a:p>
            <a:pPr lvl="1"/>
            <a:r>
              <a:rPr lang="en-US" dirty="0"/>
              <a:t>DMA RX/TX packets through local/private memory channels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E284D3-0AD7-3E45-A790-9F08B8EC4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8DCF1FB-1BBD-6C4B-BA0C-0634564AA972}"/>
              </a:ext>
            </a:extLst>
          </p:cNvPr>
          <p:cNvSpPr/>
          <p:nvPr/>
        </p:nvSpPr>
        <p:spPr>
          <a:xfrm rot="16200000">
            <a:off x="5829849" y="4153816"/>
            <a:ext cx="2098825" cy="490953"/>
          </a:xfrm>
          <a:prstGeom prst="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Memory Controller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9745B2A-2C81-F24F-8ACE-7481072487DB}"/>
              </a:ext>
            </a:extLst>
          </p:cNvPr>
          <p:cNvSpPr/>
          <p:nvPr/>
        </p:nvSpPr>
        <p:spPr>
          <a:xfrm>
            <a:off x="7443318" y="3608880"/>
            <a:ext cx="1601464" cy="15443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620AD10E-1293-B040-8951-227B92735E8C}"/>
              </a:ext>
            </a:extLst>
          </p:cNvPr>
          <p:cNvSpPr txBox="1"/>
          <p:nvPr/>
        </p:nvSpPr>
        <p:spPr>
          <a:xfrm>
            <a:off x="7533531" y="3243119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DDR5 DIMM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95E15DC-7D57-D047-A496-63E88297A770}"/>
              </a:ext>
            </a:extLst>
          </p:cNvPr>
          <p:cNvSpPr/>
          <p:nvPr/>
        </p:nvSpPr>
        <p:spPr>
          <a:xfrm>
            <a:off x="7613815" y="3672057"/>
            <a:ext cx="490953" cy="72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2FB60462-07F7-D748-81C3-367C179B9653}"/>
              </a:ext>
            </a:extLst>
          </p:cNvPr>
          <p:cNvSpPr txBox="1"/>
          <p:nvPr/>
        </p:nvSpPr>
        <p:spPr>
          <a:xfrm rot="16200000">
            <a:off x="7462893" y="3836401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DRAM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7120E0C9-275A-9046-ADA1-6918383F8364}"/>
              </a:ext>
            </a:extLst>
          </p:cNvPr>
          <p:cNvSpPr/>
          <p:nvPr/>
        </p:nvSpPr>
        <p:spPr>
          <a:xfrm>
            <a:off x="8386924" y="3672058"/>
            <a:ext cx="490953" cy="72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E86F40B1-E47B-D343-A62C-473195AE0ACC}"/>
              </a:ext>
            </a:extLst>
          </p:cNvPr>
          <p:cNvSpPr txBox="1"/>
          <p:nvPr/>
        </p:nvSpPr>
        <p:spPr>
          <a:xfrm rot="16200000">
            <a:off x="8236002" y="3836402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DRAM</a:t>
            </a:r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07228221-960B-A145-9FA9-DD585FB7A291}"/>
              </a:ext>
            </a:extLst>
          </p:cNvPr>
          <p:cNvCxnSpPr>
            <a:cxnSpLocks/>
          </p:cNvCxnSpPr>
          <p:nvPr/>
        </p:nvCxnSpPr>
        <p:spPr>
          <a:xfrm flipH="1">
            <a:off x="7847968" y="4402833"/>
            <a:ext cx="6219" cy="316605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36C643FF-AF63-054B-A574-F07991899FD9}"/>
              </a:ext>
            </a:extLst>
          </p:cNvPr>
          <p:cNvCxnSpPr>
            <a:cxnSpLocks/>
          </p:cNvCxnSpPr>
          <p:nvPr/>
        </p:nvCxnSpPr>
        <p:spPr>
          <a:xfrm flipH="1">
            <a:off x="8623194" y="4404025"/>
            <a:ext cx="4102" cy="316604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>
            <a:extLst>
              <a:ext uri="{FF2B5EF4-FFF2-40B4-BE49-F238E27FC236}">
                <a16:creationId xmlns:a16="http://schemas.microsoft.com/office/drawing/2014/main" id="{945AD1F7-C099-0241-945D-B6010CAB0DE1}"/>
              </a:ext>
            </a:extLst>
          </p:cNvPr>
          <p:cNvSpPr/>
          <p:nvPr/>
        </p:nvSpPr>
        <p:spPr>
          <a:xfrm>
            <a:off x="7613816" y="4728966"/>
            <a:ext cx="1261786" cy="3166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Data Buffer</a:t>
            </a: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EBAA6F39-C134-804F-B4E4-62FD610FBAD5}"/>
              </a:ext>
            </a:extLst>
          </p:cNvPr>
          <p:cNvCxnSpPr>
            <a:stCxn id="148" idx="2"/>
          </p:cNvCxnSpPr>
          <p:nvPr/>
        </p:nvCxnSpPr>
        <p:spPr>
          <a:xfrm flipH="1">
            <a:off x="8241657" y="5045621"/>
            <a:ext cx="3052" cy="273288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0F0567A1-9964-3241-A400-EB6D0F58AFA0}"/>
              </a:ext>
            </a:extLst>
          </p:cNvPr>
          <p:cNvCxnSpPr>
            <a:cxnSpLocks/>
          </p:cNvCxnSpPr>
          <p:nvPr/>
        </p:nvCxnSpPr>
        <p:spPr>
          <a:xfrm flipH="1">
            <a:off x="7124739" y="5318909"/>
            <a:ext cx="3602368" cy="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 150">
            <a:extLst>
              <a:ext uri="{FF2B5EF4-FFF2-40B4-BE49-F238E27FC236}">
                <a16:creationId xmlns:a16="http://schemas.microsoft.com/office/drawing/2014/main" id="{436ED719-E997-E541-BA13-2F7280ACC64E}"/>
              </a:ext>
            </a:extLst>
          </p:cNvPr>
          <p:cNvSpPr/>
          <p:nvPr/>
        </p:nvSpPr>
        <p:spPr>
          <a:xfrm>
            <a:off x="8179733" y="5253085"/>
            <a:ext cx="123848" cy="1266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1B7F95C0-1854-9944-BA1D-BCDBFC0E7701}"/>
              </a:ext>
            </a:extLst>
          </p:cNvPr>
          <p:cNvSpPr txBox="1"/>
          <p:nvPr/>
        </p:nvSpPr>
        <p:spPr>
          <a:xfrm>
            <a:off x="7867921" y="5359296"/>
            <a:ext cx="2353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Global/Shared Channel</a:t>
            </a: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5AEC8794-88BB-7349-AA72-3CBF5EB03EBF}"/>
              </a:ext>
            </a:extLst>
          </p:cNvPr>
          <p:cNvCxnSpPr>
            <a:cxnSpLocks/>
          </p:cNvCxnSpPr>
          <p:nvPr/>
        </p:nvCxnSpPr>
        <p:spPr>
          <a:xfrm flipH="1">
            <a:off x="7124738" y="6148643"/>
            <a:ext cx="2146359" cy="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53">
            <a:extLst>
              <a:ext uri="{FF2B5EF4-FFF2-40B4-BE49-F238E27FC236}">
                <a16:creationId xmlns:a16="http://schemas.microsoft.com/office/drawing/2014/main" id="{B51974F4-6681-D943-91B6-D31B8CB7E1DE}"/>
              </a:ext>
            </a:extLst>
          </p:cNvPr>
          <p:cNvSpPr/>
          <p:nvPr/>
        </p:nvSpPr>
        <p:spPr>
          <a:xfrm rot="16200000">
            <a:off x="6463743" y="5898668"/>
            <a:ext cx="831035" cy="490953"/>
          </a:xfrm>
          <a:prstGeom prst="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RC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4E10BBCD-2C7F-5947-85D8-D90BC0D2A9D1}"/>
              </a:ext>
            </a:extLst>
          </p:cNvPr>
          <p:cNvSpPr txBox="1"/>
          <p:nvPr/>
        </p:nvSpPr>
        <p:spPr>
          <a:xfrm>
            <a:off x="7602244" y="5810847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PCIe Link</a:t>
            </a: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FE3BB657-87E7-FE43-A49D-86C77F0F2475}"/>
              </a:ext>
            </a:extLst>
          </p:cNvPr>
          <p:cNvCxnSpPr>
            <a:cxnSpLocks/>
            <a:stCxn id="154" idx="3"/>
            <a:endCxn id="139" idx="1"/>
          </p:cNvCxnSpPr>
          <p:nvPr/>
        </p:nvCxnSpPr>
        <p:spPr>
          <a:xfrm flipV="1">
            <a:off x="6879261" y="5448705"/>
            <a:ext cx="1" cy="279922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>
            <a:extLst>
              <a:ext uri="{FF2B5EF4-FFF2-40B4-BE49-F238E27FC236}">
                <a16:creationId xmlns:a16="http://schemas.microsoft.com/office/drawing/2014/main" id="{1EC85D71-B1EE-A74D-AC6E-A22F7D6F7337}"/>
              </a:ext>
            </a:extLst>
          </p:cNvPr>
          <p:cNvSpPr/>
          <p:nvPr/>
        </p:nvSpPr>
        <p:spPr>
          <a:xfrm>
            <a:off x="9246382" y="3608076"/>
            <a:ext cx="1601464" cy="15443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CCEBC271-5F58-FB4B-8AE3-5F523F2F50C0}"/>
              </a:ext>
            </a:extLst>
          </p:cNvPr>
          <p:cNvSpPr txBox="1"/>
          <p:nvPr/>
        </p:nvSpPr>
        <p:spPr>
          <a:xfrm>
            <a:off x="9493451" y="3242315"/>
            <a:ext cx="115767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b="1" err="1"/>
              <a:t>NetDIMM</a:t>
            </a:r>
            <a:endParaRPr lang="en-US" b="1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2936D7F9-7CC4-6940-B343-F48EC3A1176F}"/>
              </a:ext>
            </a:extLst>
          </p:cNvPr>
          <p:cNvSpPr/>
          <p:nvPr/>
        </p:nvSpPr>
        <p:spPr>
          <a:xfrm>
            <a:off x="9416879" y="3686935"/>
            <a:ext cx="490953" cy="72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A6D70430-F33E-9E4B-ACD0-EBFA1F849DE5}"/>
              </a:ext>
            </a:extLst>
          </p:cNvPr>
          <p:cNvSpPr txBox="1"/>
          <p:nvPr/>
        </p:nvSpPr>
        <p:spPr>
          <a:xfrm rot="16200000">
            <a:off x="9265957" y="3851279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DRAM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C71E9D1C-3360-9048-8EA3-68782C1B9616}"/>
              </a:ext>
            </a:extLst>
          </p:cNvPr>
          <p:cNvSpPr/>
          <p:nvPr/>
        </p:nvSpPr>
        <p:spPr>
          <a:xfrm>
            <a:off x="10189988" y="3686936"/>
            <a:ext cx="490953" cy="72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4345CCA2-B3EE-F043-8C13-37336E02A1D2}"/>
              </a:ext>
            </a:extLst>
          </p:cNvPr>
          <p:cNvSpPr txBox="1"/>
          <p:nvPr/>
        </p:nvSpPr>
        <p:spPr>
          <a:xfrm rot="16200000">
            <a:off x="10039066" y="3851280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DRAM</a:t>
            </a:r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044F8267-2B49-9347-9FF2-625F408992B5}"/>
              </a:ext>
            </a:extLst>
          </p:cNvPr>
          <p:cNvCxnSpPr>
            <a:cxnSpLocks/>
          </p:cNvCxnSpPr>
          <p:nvPr/>
        </p:nvCxnSpPr>
        <p:spPr>
          <a:xfrm flipH="1">
            <a:off x="9650174" y="4411557"/>
            <a:ext cx="2563" cy="316604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9FE2D6E2-B907-284B-9EDF-3E4C25B9744D}"/>
              </a:ext>
            </a:extLst>
          </p:cNvPr>
          <p:cNvCxnSpPr>
            <a:cxnSpLocks/>
          </p:cNvCxnSpPr>
          <p:nvPr/>
        </p:nvCxnSpPr>
        <p:spPr>
          <a:xfrm>
            <a:off x="10432907" y="4416649"/>
            <a:ext cx="0" cy="311512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Rectangle 164">
            <a:extLst>
              <a:ext uri="{FF2B5EF4-FFF2-40B4-BE49-F238E27FC236}">
                <a16:creationId xmlns:a16="http://schemas.microsoft.com/office/drawing/2014/main" id="{A05D9B9F-58A6-2043-B12A-4FFC2021D5FE}"/>
              </a:ext>
            </a:extLst>
          </p:cNvPr>
          <p:cNvSpPr/>
          <p:nvPr/>
        </p:nvSpPr>
        <p:spPr>
          <a:xfrm>
            <a:off x="9416880" y="4728162"/>
            <a:ext cx="1261786" cy="31665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>
                <a:solidFill>
                  <a:schemeClr val="bg1"/>
                </a:solidFill>
              </a:rPr>
              <a:t>NetDIMM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637D337F-9367-9F44-9B9F-F6C02B8FB834}"/>
              </a:ext>
            </a:extLst>
          </p:cNvPr>
          <p:cNvCxnSpPr>
            <a:stCxn id="165" idx="2"/>
          </p:cNvCxnSpPr>
          <p:nvPr/>
        </p:nvCxnSpPr>
        <p:spPr>
          <a:xfrm flipH="1">
            <a:off x="10044721" y="5044817"/>
            <a:ext cx="3052" cy="273288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Oval 166">
            <a:extLst>
              <a:ext uri="{FF2B5EF4-FFF2-40B4-BE49-F238E27FC236}">
                <a16:creationId xmlns:a16="http://schemas.microsoft.com/office/drawing/2014/main" id="{8D08E553-902B-DF4A-ADC1-27DF38C9CDB0}"/>
              </a:ext>
            </a:extLst>
          </p:cNvPr>
          <p:cNvSpPr/>
          <p:nvPr/>
        </p:nvSpPr>
        <p:spPr>
          <a:xfrm>
            <a:off x="9982797" y="5248931"/>
            <a:ext cx="123848" cy="1266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A7A9B39E-947B-EE48-A0F4-8EACEBDEC467}"/>
              </a:ext>
            </a:extLst>
          </p:cNvPr>
          <p:cNvSpPr txBox="1"/>
          <p:nvPr/>
        </p:nvSpPr>
        <p:spPr>
          <a:xfrm>
            <a:off x="10727107" y="3031540"/>
            <a:ext cx="1576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Local/Private Channels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4C6849A-2FD6-F443-82DA-20721AA77DB3}"/>
              </a:ext>
            </a:extLst>
          </p:cNvPr>
          <p:cNvSpPr/>
          <p:nvPr/>
        </p:nvSpPr>
        <p:spPr>
          <a:xfrm rot="16200000">
            <a:off x="-205702" y="4153816"/>
            <a:ext cx="2098825" cy="490953"/>
          </a:xfrm>
          <a:prstGeom prst="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2">
                    <a:lumMod val="90000"/>
                  </a:schemeClr>
                </a:solidFill>
              </a:rPr>
              <a:t>Memory Controller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4DC8630-0A04-0A4B-BE43-67C820B4ED31}"/>
              </a:ext>
            </a:extLst>
          </p:cNvPr>
          <p:cNvSpPr/>
          <p:nvPr/>
        </p:nvSpPr>
        <p:spPr>
          <a:xfrm>
            <a:off x="1407767" y="3608880"/>
            <a:ext cx="1601464" cy="15443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08936B9-EF26-6341-9D51-879A9C4424B4}"/>
              </a:ext>
            </a:extLst>
          </p:cNvPr>
          <p:cNvSpPr txBox="1"/>
          <p:nvPr/>
        </p:nvSpPr>
        <p:spPr>
          <a:xfrm>
            <a:off x="1497980" y="3243119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2">
                    <a:lumMod val="90000"/>
                  </a:schemeClr>
                </a:solidFill>
              </a:rPr>
              <a:t>DDR5 DIMM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9DE65BB-B0BD-0146-B854-C52A10355CEC}"/>
              </a:ext>
            </a:extLst>
          </p:cNvPr>
          <p:cNvSpPr/>
          <p:nvPr/>
        </p:nvSpPr>
        <p:spPr>
          <a:xfrm>
            <a:off x="1578264" y="3672057"/>
            <a:ext cx="490953" cy="72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C98F307-B806-4A40-8EC1-C2AD36F3D614}"/>
              </a:ext>
            </a:extLst>
          </p:cNvPr>
          <p:cNvSpPr txBox="1"/>
          <p:nvPr/>
        </p:nvSpPr>
        <p:spPr>
          <a:xfrm rot="16200000">
            <a:off x="1427342" y="3836401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DRAM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34CAC71-2B7F-2745-AE99-2F25399D357E}"/>
              </a:ext>
            </a:extLst>
          </p:cNvPr>
          <p:cNvSpPr/>
          <p:nvPr/>
        </p:nvSpPr>
        <p:spPr>
          <a:xfrm>
            <a:off x="2351373" y="3672058"/>
            <a:ext cx="490953" cy="72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94616B4-654E-924F-8858-A5E2C6223C56}"/>
              </a:ext>
            </a:extLst>
          </p:cNvPr>
          <p:cNvSpPr txBox="1"/>
          <p:nvPr/>
        </p:nvSpPr>
        <p:spPr>
          <a:xfrm rot="16200000">
            <a:off x="2200451" y="3836402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DRAM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1C4A295-DF9C-FA49-8226-5C49E2A026AC}"/>
              </a:ext>
            </a:extLst>
          </p:cNvPr>
          <p:cNvCxnSpPr>
            <a:cxnSpLocks/>
          </p:cNvCxnSpPr>
          <p:nvPr/>
        </p:nvCxnSpPr>
        <p:spPr>
          <a:xfrm flipH="1">
            <a:off x="1812417" y="4402833"/>
            <a:ext cx="6219" cy="316605"/>
          </a:xfrm>
          <a:prstGeom prst="straightConnector1">
            <a:avLst/>
          </a:prstGeom>
          <a:ln w="50800">
            <a:solidFill>
              <a:srgbClr val="C0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48B73BC-9C6F-D447-AF5F-54B0603B2349}"/>
              </a:ext>
            </a:extLst>
          </p:cNvPr>
          <p:cNvCxnSpPr>
            <a:cxnSpLocks/>
          </p:cNvCxnSpPr>
          <p:nvPr/>
        </p:nvCxnSpPr>
        <p:spPr>
          <a:xfrm flipH="1">
            <a:off x="2587643" y="4404025"/>
            <a:ext cx="4102" cy="316604"/>
          </a:xfrm>
          <a:prstGeom prst="straightConnector1">
            <a:avLst/>
          </a:prstGeom>
          <a:ln w="50800">
            <a:solidFill>
              <a:srgbClr val="C0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33DEE048-9E87-BB4B-A60E-21ED864DB264}"/>
              </a:ext>
            </a:extLst>
          </p:cNvPr>
          <p:cNvSpPr/>
          <p:nvPr/>
        </p:nvSpPr>
        <p:spPr>
          <a:xfrm>
            <a:off x="1578265" y="4728966"/>
            <a:ext cx="1261786" cy="31665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>
                    <a:lumMod val="90000"/>
                  </a:schemeClr>
                </a:solidFill>
              </a:rPr>
              <a:t>Data Buffer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121876A-63B9-D94D-8435-7F233FC81EB2}"/>
              </a:ext>
            </a:extLst>
          </p:cNvPr>
          <p:cNvCxnSpPr>
            <a:stCxn id="75" idx="2"/>
          </p:cNvCxnSpPr>
          <p:nvPr/>
        </p:nvCxnSpPr>
        <p:spPr>
          <a:xfrm flipH="1">
            <a:off x="2206106" y="5045621"/>
            <a:ext cx="3052" cy="27328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7870D22-DA9C-FF42-A2AD-2A3E3F6E404B}"/>
              </a:ext>
            </a:extLst>
          </p:cNvPr>
          <p:cNvCxnSpPr>
            <a:cxnSpLocks/>
          </p:cNvCxnSpPr>
          <p:nvPr/>
        </p:nvCxnSpPr>
        <p:spPr>
          <a:xfrm flipH="1">
            <a:off x="1089188" y="5318909"/>
            <a:ext cx="3602368" cy="0"/>
          </a:xfrm>
          <a:prstGeom prst="line">
            <a:avLst/>
          </a:prstGeom>
          <a:ln w="50800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C46BCAA6-0BE1-1B4E-B6C6-F4B1C59DCA1D}"/>
              </a:ext>
            </a:extLst>
          </p:cNvPr>
          <p:cNvSpPr/>
          <p:nvPr/>
        </p:nvSpPr>
        <p:spPr>
          <a:xfrm>
            <a:off x="3235546" y="3608880"/>
            <a:ext cx="1601464" cy="15443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F3062BF-A78D-3943-920F-021F8F57331E}"/>
              </a:ext>
            </a:extLst>
          </p:cNvPr>
          <p:cNvSpPr txBox="1"/>
          <p:nvPr/>
        </p:nvSpPr>
        <p:spPr>
          <a:xfrm>
            <a:off x="3325759" y="3243119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90000"/>
                  </a:schemeClr>
                </a:solidFill>
              </a:rPr>
              <a:t>DDR5 DIMM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54223D8-BD55-BE42-B6F3-87D9FEF049B9}"/>
              </a:ext>
            </a:extLst>
          </p:cNvPr>
          <p:cNvSpPr/>
          <p:nvPr/>
        </p:nvSpPr>
        <p:spPr>
          <a:xfrm>
            <a:off x="3406043" y="3687739"/>
            <a:ext cx="490953" cy="72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1A26B9C-C5EB-D440-8AEC-23A42254B76A}"/>
              </a:ext>
            </a:extLst>
          </p:cNvPr>
          <p:cNvSpPr txBox="1"/>
          <p:nvPr/>
        </p:nvSpPr>
        <p:spPr>
          <a:xfrm rot="16200000">
            <a:off x="3255121" y="3852083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DRAM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0AAF26F-1347-A344-9F51-BCC7CCBC5532}"/>
              </a:ext>
            </a:extLst>
          </p:cNvPr>
          <p:cNvSpPr/>
          <p:nvPr/>
        </p:nvSpPr>
        <p:spPr>
          <a:xfrm>
            <a:off x="4179152" y="3687740"/>
            <a:ext cx="490953" cy="72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442ABF4-0E61-5449-8076-57269AE911F0}"/>
              </a:ext>
            </a:extLst>
          </p:cNvPr>
          <p:cNvSpPr txBox="1"/>
          <p:nvPr/>
        </p:nvSpPr>
        <p:spPr>
          <a:xfrm rot="16200000">
            <a:off x="4028230" y="3852084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DRAM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DE893A5-DCD8-E448-A15C-7306CD97E09E}"/>
              </a:ext>
            </a:extLst>
          </p:cNvPr>
          <p:cNvSpPr/>
          <p:nvPr/>
        </p:nvSpPr>
        <p:spPr>
          <a:xfrm>
            <a:off x="3406044" y="4728966"/>
            <a:ext cx="1261786" cy="3166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>
                    <a:lumMod val="90000"/>
                  </a:schemeClr>
                </a:solidFill>
              </a:rPr>
              <a:t>Data Buffer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4449925-D27D-7640-807C-BA72741EFB24}"/>
              </a:ext>
            </a:extLst>
          </p:cNvPr>
          <p:cNvCxnSpPr>
            <a:stCxn id="86" idx="2"/>
          </p:cNvCxnSpPr>
          <p:nvPr/>
        </p:nvCxnSpPr>
        <p:spPr>
          <a:xfrm flipH="1">
            <a:off x="4033885" y="5045621"/>
            <a:ext cx="3052" cy="273288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0F97C149-6817-A24F-B4B4-FD02533F1E0B}"/>
              </a:ext>
            </a:extLst>
          </p:cNvPr>
          <p:cNvSpPr/>
          <p:nvPr/>
        </p:nvSpPr>
        <p:spPr>
          <a:xfrm>
            <a:off x="2144182" y="5253085"/>
            <a:ext cx="123848" cy="1266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1D62F110-D498-604B-B371-F4AF018237A5}"/>
              </a:ext>
            </a:extLst>
          </p:cNvPr>
          <p:cNvSpPr/>
          <p:nvPr/>
        </p:nvSpPr>
        <p:spPr>
          <a:xfrm>
            <a:off x="3971961" y="5249735"/>
            <a:ext cx="123848" cy="1266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9C6802F-F0A7-FF47-97B8-83BC5FF26994}"/>
              </a:ext>
            </a:extLst>
          </p:cNvPr>
          <p:cNvSpPr txBox="1"/>
          <p:nvPr/>
        </p:nvSpPr>
        <p:spPr>
          <a:xfrm>
            <a:off x="1832370" y="5359296"/>
            <a:ext cx="2353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Global/Shared Channel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7E545F4-9E3B-AA41-9EDE-6F9FB4EE98B4}"/>
              </a:ext>
            </a:extLst>
          </p:cNvPr>
          <p:cNvSpPr/>
          <p:nvPr/>
        </p:nvSpPr>
        <p:spPr>
          <a:xfrm>
            <a:off x="3235546" y="5769014"/>
            <a:ext cx="1601464" cy="7906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>
                    <a:lumMod val="90000"/>
                  </a:schemeClr>
                </a:solidFill>
              </a:rPr>
              <a:t>NIC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E236ED1-69D6-564F-9805-C57575549691}"/>
              </a:ext>
            </a:extLst>
          </p:cNvPr>
          <p:cNvCxnSpPr>
            <a:cxnSpLocks/>
          </p:cNvCxnSpPr>
          <p:nvPr/>
        </p:nvCxnSpPr>
        <p:spPr>
          <a:xfrm flipH="1">
            <a:off x="1089187" y="6148643"/>
            <a:ext cx="2146359" cy="0"/>
          </a:xfrm>
          <a:prstGeom prst="line">
            <a:avLst/>
          </a:prstGeom>
          <a:ln w="50800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9D799722-C1D9-A147-9F5F-5D726EBF80CB}"/>
              </a:ext>
            </a:extLst>
          </p:cNvPr>
          <p:cNvSpPr/>
          <p:nvPr/>
        </p:nvSpPr>
        <p:spPr>
          <a:xfrm rot="16200000">
            <a:off x="428192" y="5898668"/>
            <a:ext cx="831035" cy="490953"/>
          </a:xfrm>
          <a:prstGeom prst="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2">
                    <a:lumMod val="90000"/>
                  </a:schemeClr>
                </a:solidFill>
              </a:rPr>
              <a:t>RC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7CFF160-9827-C84B-8E9A-457BCE959D92}"/>
              </a:ext>
            </a:extLst>
          </p:cNvPr>
          <p:cNvSpPr txBox="1"/>
          <p:nvPr/>
        </p:nvSpPr>
        <p:spPr>
          <a:xfrm>
            <a:off x="1566693" y="5810847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PCIe Link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D965E3F-8C82-CD48-A0D0-F9B684DC6C18}"/>
              </a:ext>
            </a:extLst>
          </p:cNvPr>
          <p:cNvCxnSpPr>
            <a:cxnSpLocks/>
            <a:stCxn id="93" idx="3"/>
            <a:endCxn id="66" idx="1"/>
          </p:cNvCxnSpPr>
          <p:nvPr/>
        </p:nvCxnSpPr>
        <p:spPr>
          <a:xfrm flipV="1">
            <a:off x="843710" y="5448705"/>
            <a:ext cx="1" cy="279922"/>
          </a:xfrm>
          <a:prstGeom prst="line">
            <a:avLst/>
          </a:prstGeom>
          <a:ln w="50800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02614B74-FCAC-45A7-9AC3-2D2CB9DA7C0A}"/>
              </a:ext>
            </a:extLst>
          </p:cNvPr>
          <p:cNvSpPr txBox="1"/>
          <p:nvPr/>
        </p:nvSpPr>
        <p:spPr>
          <a:xfrm>
            <a:off x="659461" y="2838279"/>
            <a:ext cx="4413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90000"/>
                  </a:schemeClr>
                </a:solidFill>
              </a:rPr>
              <a:t>Conventional Server Architecture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42A1A51-4B92-4B97-8230-8B0E6B263C5A}"/>
              </a:ext>
            </a:extLst>
          </p:cNvPr>
          <p:cNvSpPr txBox="1"/>
          <p:nvPr/>
        </p:nvSpPr>
        <p:spPr>
          <a:xfrm>
            <a:off x="6837830" y="2859331"/>
            <a:ext cx="4000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NetDIMM</a:t>
            </a:r>
            <a:r>
              <a:rPr lang="en-US" sz="2400" b="1" dirty="0"/>
              <a:t> Server Architecture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D9BDFA-DED3-4820-A786-B2A97EEBA632}"/>
              </a:ext>
            </a:extLst>
          </p:cNvPr>
          <p:cNvSpPr/>
          <p:nvPr/>
        </p:nvSpPr>
        <p:spPr>
          <a:xfrm>
            <a:off x="10727165" y="4728161"/>
            <a:ext cx="393761" cy="31925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Eth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C1ACD10-7969-4701-8D48-362FDF802E19}"/>
              </a:ext>
            </a:extLst>
          </p:cNvPr>
          <p:cNvSpPr/>
          <p:nvPr/>
        </p:nvSpPr>
        <p:spPr>
          <a:xfrm flipV="1">
            <a:off x="10558031" y="3672057"/>
            <a:ext cx="1008100" cy="959581"/>
          </a:xfrm>
          <a:custGeom>
            <a:avLst/>
            <a:gdLst>
              <a:gd name="connsiteX0" fmla="*/ 0 w 1022350"/>
              <a:gd name="connsiteY0" fmla="*/ 90743 h 1475043"/>
              <a:gd name="connsiteX1" fmla="*/ 698500 w 1022350"/>
              <a:gd name="connsiteY1" fmla="*/ 147893 h 1475043"/>
              <a:gd name="connsiteX2" fmla="*/ 1022350 w 1022350"/>
              <a:gd name="connsiteY2" fmla="*/ 1475043 h 147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2350" h="1475043">
                <a:moveTo>
                  <a:pt x="0" y="90743"/>
                </a:moveTo>
                <a:cubicBezTo>
                  <a:pt x="264054" y="3959"/>
                  <a:pt x="528108" y="-82824"/>
                  <a:pt x="698500" y="147893"/>
                </a:cubicBezTo>
                <a:cubicBezTo>
                  <a:pt x="868892" y="378610"/>
                  <a:pt x="945621" y="926826"/>
                  <a:pt x="1022350" y="1475043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846758CC-2608-0C4F-B9B0-3D1E43CCFE50}"/>
              </a:ext>
            </a:extLst>
          </p:cNvPr>
          <p:cNvCxnSpPr>
            <a:cxnSpLocks/>
          </p:cNvCxnSpPr>
          <p:nvPr/>
        </p:nvCxnSpPr>
        <p:spPr>
          <a:xfrm flipH="1">
            <a:off x="3635392" y="4407573"/>
            <a:ext cx="6219" cy="316605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9031A0C5-940C-5E4A-85DB-69D3476FBC2A}"/>
              </a:ext>
            </a:extLst>
          </p:cNvPr>
          <p:cNvCxnSpPr>
            <a:cxnSpLocks/>
          </p:cNvCxnSpPr>
          <p:nvPr/>
        </p:nvCxnSpPr>
        <p:spPr>
          <a:xfrm flipH="1">
            <a:off x="4410618" y="4408765"/>
            <a:ext cx="4102" cy="316604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44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F4120-BE39-7240-A011-FCA7BB43F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Higher Aggregate Memory Bandwidth with Commodity DRAM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788F5-7BC3-A24F-80F1-D532EB993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3039"/>
            <a:ext cx="11430000" cy="5029200"/>
          </a:xfrm>
        </p:spPr>
        <p:txBody>
          <a:bodyPr/>
          <a:lstStyle/>
          <a:p>
            <a:r>
              <a:rPr lang="en-US" dirty="0"/>
              <a:t>Conventional memory system </a:t>
            </a:r>
            <a:r>
              <a:rPr lang="en-US" b="1" dirty="0">
                <a:solidFill>
                  <a:schemeClr val="accent5"/>
                </a:solidFill>
              </a:rPr>
              <a:t>with near-memory network interface</a:t>
            </a:r>
          </a:p>
          <a:p>
            <a:pPr lvl="1"/>
            <a:r>
              <a:rPr lang="en-US" dirty="0"/>
              <a:t>DMA RX/TX packets through local/private memory channels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E284D3-0AD7-3E45-A790-9F08B8EC4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8DCF1FB-1BBD-6C4B-BA0C-0634564AA972}"/>
              </a:ext>
            </a:extLst>
          </p:cNvPr>
          <p:cNvSpPr/>
          <p:nvPr/>
        </p:nvSpPr>
        <p:spPr>
          <a:xfrm rot="16200000">
            <a:off x="5829849" y="4153816"/>
            <a:ext cx="2098825" cy="490953"/>
          </a:xfrm>
          <a:prstGeom prst="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Memory Controller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9745B2A-2C81-F24F-8ACE-7481072487DB}"/>
              </a:ext>
            </a:extLst>
          </p:cNvPr>
          <p:cNvSpPr/>
          <p:nvPr/>
        </p:nvSpPr>
        <p:spPr>
          <a:xfrm>
            <a:off x="7443318" y="3608880"/>
            <a:ext cx="1601464" cy="15443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620AD10E-1293-B040-8951-227B92735E8C}"/>
              </a:ext>
            </a:extLst>
          </p:cNvPr>
          <p:cNvSpPr txBox="1"/>
          <p:nvPr/>
        </p:nvSpPr>
        <p:spPr>
          <a:xfrm>
            <a:off x="7533531" y="3243119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DDR5 DIMM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95E15DC-7D57-D047-A496-63E88297A770}"/>
              </a:ext>
            </a:extLst>
          </p:cNvPr>
          <p:cNvSpPr/>
          <p:nvPr/>
        </p:nvSpPr>
        <p:spPr>
          <a:xfrm>
            <a:off x="7613815" y="3672057"/>
            <a:ext cx="490953" cy="72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2FB60462-07F7-D748-81C3-367C179B9653}"/>
              </a:ext>
            </a:extLst>
          </p:cNvPr>
          <p:cNvSpPr txBox="1"/>
          <p:nvPr/>
        </p:nvSpPr>
        <p:spPr>
          <a:xfrm rot="16200000">
            <a:off x="7462893" y="3836401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DRAM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7120E0C9-275A-9046-ADA1-6918383F8364}"/>
              </a:ext>
            </a:extLst>
          </p:cNvPr>
          <p:cNvSpPr/>
          <p:nvPr/>
        </p:nvSpPr>
        <p:spPr>
          <a:xfrm>
            <a:off x="8386924" y="3672058"/>
            <a:ext cx="490953" cy="72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E86F40B1-E47B-D343-A62C-473195AE0ACC}"/>
              </a:ext>
            </a:extLst>
          </p:cNvPr>
          <p:cNvSpPr txBox="1"/>
          <p:nvPr/>
        </p:nvSpPr>
        <p:spPr>
          <a:xfrm rot="16200000">
            <a:off x="8236002" y="3836402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DRAM</a:t>
            </a:r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07228221-960B-A145-9FA9-DD585FB7A291}"/>
              </a:ext>
            </a:extLst>
          </p:cNvPr>
          <p:cNvCxnSpPr>
            <a:cxnSpLocks/>
          </p:cNvCxnSpPr>
          <p:nvPr/>
        </p:nvCxnSpPr>
        <p:spPr>
          <a:xfrm flipH="1">
            <a:off x="7847968" y="4402833"/>
            <a:ext cx="6219" cy="316605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36C643FF-AF63-054B-A574-F07991899FD9}"/>
              </a:ext>
            </a:extLst>
          </p:cNvPr>
          <p:cNvCxnSpPr>
            <a:cxnSpLocks/>
          </p:cNvCxnSpPr>
          <p:nvPr/>
        </p:nvCxnSpPr>
        <p:spPr>
          <a:xfrm flipH="1">
            <a:off x="8623194" y="4404025"/>
            <a:ext cx="4102" cy="316604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>
            <a:extLst>
              <a:ext uri="{FF2B5EF4-FFF2-40B4-BE49-F238E27FC236}">
                <a16:creationId xmlns:a16="http://schemas.microsoft.com/office/drawing/2014/main" id="{945AD1F7-C099-0241-945D-B6010CAB0DE1}"/>
              </a:ext>
            </a:extLst>
          </p:cNvPr>
          <p:cNvSpPr/>
          <p:nvPr/>
        </p:nvSpPr>
        <p:spPr>
          <a:xfrm>
            <a:off x="7613816" y="4728966"/>
            <a:ext cx="1261786" cy="3166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Data Buffer</a:t>
            </a: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EBAA6F39-C134-804F-B4E4-62FD610FBAD5}"/>
              </a:ext>
            </a:extLst>
          </p:cNvPr>
          <p:cNvCxnSpPr>
            <a:stCxn id="148" idx="2"/>
          </p:cNvCxnSpPr>
          <p:nvPr/>
        </p:nvCxnSpPr>
        <p:spPr>
          <a:xfrm flipH="1">
            <a:off x="8241657" y="5045621"/>
            <a:ext cx="3052" cy="273288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0F0567A1-9964-3241-A400-EB6D0F58AFA0}"/>
              </a:ext>
            </a:extLst>
          </p:cNvPr>
          <p:cNvCxnSpPr>
            <a:cxnSpLocks/>
          </p:cNvCxnSpPr>
          <p:nvPr/>
        </p:nvCxnSpPr>
        <p:spPr>
          <a:xfrm flipH="1">
            <a:off x="7124739" y="5318909"/>
            <a:ext cx="3602368" cy="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 150">
            <a:extLst>
              <a:ext uri="{FF2B5EF4-FFF2-40B4-BE49-F238E27FC236}">
                <a16:creationId xmlns:a16="http://schemas.microsoft.com/office/drawing/2014/main" id="{436ED719-E997-E541-BA13-2F7280ACC64E}"/>
              </a:ext>
            </a:extLst>
          </p:cNvPr>
          <p:cNvSpPr/>
          <p:nvPr/>
        </p:nvSpPr>
        <p:spPr>
          <a:xfrm>
            <a:off x="8179733" y="5253085"/>
            <a:ext cx="123848" cy="1266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1B7F95C0-1854-9944-BA1D-BCDBFC0E7701}"/>
              </a:ext>
            </a:extLst>
          </p:cNvPr>
          <p:cNvSpPr txBox="1"/>
          <p:nvPr/>
        </p:nvSpPr>
        <p:spPr>
          <a:xfrm>
            <a:off x="7867921" y="5359296"/>
            <a:ext cx="2353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Global/Shared Channel</a:t>
            </a: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5AEC8794-88BB-7349-AA72-3CBF5EB03EBF}"/>
              </a:ext>
            </a:extLst>
          </p:cNvPr>
          <p:cNvCxnSpPr>
            <a:cxnSpLocks/>
          </p:cNvCxnSpPr>
          <p:nvPr/>
        </p:nvCxnSpPr>
        <p:spPr>
          <a:xfrm flipH="1">
            <a:off x="7124738" y="6148643"/>
            <a:ext cx="2146359" cy="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53">
            <a:extLst>
              <a:ext uri="{FF2B5EF4-FFF2-40B4-BE49-F238E27FC236}">
                <a16:creationId xmlns:a16="http://schemas.microsoft.com/office/drawing/2014/main" id="{B51974F4-6681-D943-91B6-D31B8CB7E1DE}"/>
              </a:ext>
            </a:extLst>
          </p:cNvPr>
          <p:cNvSpPr/>
          <p:nvPr/>
        </p:nvSpPr>
        <p:spPr>
          <a:xfrm rot="16200000">
            <a:off x="6463743" y="5898668"/>
            <a:ext cx="831035" cy="490953"/>
          </a:xfrm>
          <a:prstGeom prst="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RC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4E10BBCD-2C7F-5947-85D8-D90BC0D2A9D1}"/>
              </a:ext>
            </a:extLst>
          </p:cNvPr>
          <p:cNvSpPr txBox="1"/>
          <p:nvPr/>
        </p:nvSpPr>
        <p:spPr>
          <a:xfrm>
            <a:off x="7602244" y="5810847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PCIe Link</a:t>
            </a: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FE3BB657-87E7-FE43-A49D-86C77F0F2475}"/>
              </a:ext>
            </a:extLst>
          </p:cNvPr>
          <p:cNvCxnSpPr>
            <a:cxnSpLocks/>
            <a:stCxn id="154" idx="3"/>
            <a:endCxn id="139" idx="1"/>
          </p:cNvCxnSpPr>
          <p:nvPr/>
        </p:nvCxnSpPr>
        <p:spPr>
          <a:xfrm flipV="1">
            <a:off x="6879261" y="5448705"/>
            <a:ext cx="1" cy="279922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>
            <a:extLst>
              <a:ext uri="{FF2B5EF4-FFF2-40B4-BE49-F238E27FC236}">
                <a16:creationId xmlns:a16="http://schemas.microsoft.com/office/drawing/2014/main" id="{1EC85D71-B1EE-A74D-AC6E-A22F7D6F7337}"/>
              </a:ext>
            </a:extLst>
          </p:cNvPr>
          <p:cNvSpPr/>
          <p:nvPr/>
        </p:nvSpPr>
        <p:spPr>
          <a:xfrm>
            <a:off x="9246382" y="3608076"/>
            <a:ext cx="1601464" cy="15443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CCEBC271-5F58-FB4B-8AE3-5F523F2F50C0}"/>
              </a:ext>
            </a:extLst>
          </p:cNvPr>
          <p:cNvSpPr txBox="1"/>
          <p:nvPr/>
        </p:nvSpPr>
        <p:spPr>
          <a:xfrm>
            <a:off x="9493451" y="3242315"/>
            <a:ext cx="115767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b="1" err="1"/>
              <a:t>NetDIMM</a:t>
            </a:r>
            <a:endParaRPr lang="en-US" b="1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2936D7F9-7CC4-6940-B343-F48EC3A1176F}"/>
              </a:ext>
            </a:extLst>
          </p:cNvPr>
          <p:cNvSpPr/>
          <p:nvPr/>
        </p:nvSpPr>
        <p:spPr>
          <a:xfrm>
            <a:off x="9416879" y="3686935"/>
            <a:ext cx="490953" cy="72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A6D70430-F33E-9E4B-ACD0-EBFA1F849DE5}"/>
              </a:ext>
            </a:extLst>
          </p:cNvPr>
          <p:cNvSpPr txBox="1"/>
          <p:nvPr/>
        </p:nvSpPr>
        <p:spPr>
          <a:xfrm rot="16200000">
            <a:off x="9265957" y="3851279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DRAM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C71E9D1C-3360-9048-8EA3-68782C1B9616}"/>
              </a:ext>
            </a:extLst>
          </p:cNvPr>
          <p:cNvSpPr/>
          <p:nvPr/>
        </p:nvSpPr>
        <p:spPr>
          <a:xfrm>
            <a:off x="10189988" y="3686936"/>
            <a:ext cx="490953" cy="72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4345CCA2-B3EE-F043-8C13-37336E02A1D2}"/>
              </a:ext>
            </a:extLst>
          </p:cNvPr>
          <p:cNvSpPr txBox="1"/>
          <p:nvPr/>
        </p:nvSpPr>
        <p:spPr>
          <a:xfrm rot="16200000">
            <a:off x="10039066" y="3851280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DRAM</a:t>
            </a:r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044F8267-2B49-9347-9FF2-625F408992B5}"/>
              </a:ext>
            </a:extLst>
          </p:cNvPr>
          <p:cNvCxnSpPr>
            <a:cxnSpLocks/>
          </p:cNvCxnSpPr>
          <p:nvPr/>
        </p:nvCxnSpPr>
        <p:spPr>
          <a:xfrm flipH="1">
            <a:off x="9650174" y="4411557"/>
            <a:ext cx="2563" cy="316604"/>
          </a:xfrm>
          <a:prstGeom prst="straightConnector1">
            <a:avLst/>
          </a:prstGeom>
          <a:ln w="50800">
            <a:solidFill>
              <a:srgbClr val="C0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9FE2D6E2-B907-284B-9EDF-3E4C25B9744D}"/>
              </a:ext>
            </a:extLst>
          </p:cNvPr>
          <p:cNvCxnSpPr>
            <a:cxnSpLocks/>
          </p:cNvCxnSpPr>
          <p:nvPr/>
        </p:nvCxnSpPr>
        <p:spPr>
          <a:xfrm>
            <a:off x="10432907" y="4416649"/>
            <a:ext cx="0" cy="311512"/>
          </a:xfrm>
          <a:prstGeom prst="straightConnector1">
            <a:avLst/>
          </a:prstGeom>
          <a:ln w="50800">
            <a:solidFill>
              <a:srgbClr val="C0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Rectangle 164">
            <a:extLst>
              <a:ext uri="{FF2B5EF4-FFF2-40B4-BE49-F238E27FC236}">
                <a16:creationId xmlns:a16="http://schemas.microsoft.com/office/drawing/2014/main" id="{A05D9B9F-58A6-2043-B12A-4FFC2021D5FE}"/>
              </a:ext>
            </a:extLst>
          </p:cNvPr>
          <p:cNvSpPr/>
          <p:nvPr/>
        </p:nvSpPr>
        <p:spPr>
          <a:xfrm>
            <a:off x="9416880" y="4728162"/>
            <a:ext cx="1261786" cy="31665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>
                <a:solidFill>
                  <a:schemeClr val="bg1"/>
                </a:solidFill>
              </a:rPr>
              <a:t>NetDIMM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637D337F-9367-9F44-9B9F-F6C02B8FB834}"/>
              </a:ext>
            </a:extLst>
          </p:cNvPr>
          <p:cNvCxnSpPr>
            <a:stCxn id="165" idx="2"/>
          </p:cNvCxnSpPr>
          <p:nvPr/>
        </p:nvCxnSpPr>
        <p:spPr>
          <a:xfrm flipH="1">
            <a:off x="10044721" y="5044817"/>
            <a:ext cx="3052" cy="273288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Oval 166">
            <a:extLst>
              <a:ext uri="{FF2B5EF4-FFF2-40B4-BE49-F238E27FC236}">
                <a16:creationId xmlns:a16="http://schemas.microsoft.com/office/drawing/2014/main" id="{8D08E553-902B-DF4A-ADC1-27DF38C9CDB0}"/>
              </a:ext>
            </a:extLst>
          </p:cNvPr>
          <p:cNvSpPr/>
          <p:nvPr/>
        </p:nvSpPr>
        <p:spPr>
          <a:xfrm>
            <a:off x="9982797" y="5248931"/>
            <a:ext cx="123848" cy="1266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4C6849A-2FD6-F443-82DA-20721AA77DB3}"/>
              </a:ext>
            </a:extLst>
          </p:cNvPr>
          <p:cNvSpPr/>
          <p:nvPr/>
        </p:nvSpPr>
        <p:spPr>
          <a:xfrm rot="16200000">
            <a:off x="-205702" y="4153816"/>
            <a:ext cx="2098825" cy="490953"/>
          </a:xfrm>
          <a:prstGeom prst="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2">
                    <a:lumMod val="90000"/>
                  </a:schemeClr>
                </a:solidFill>
              </a:rPr>
              <a:t>Memory Controller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4DC8630-0A04-0A4B-BE43-67C820B4ED31}"/>
              </a:ext>
            </a:extLst>
          </p:cNvPr>
          <p:cNvSpPr/>
          <p:nvPr/>
        </p:nvSpPr>
        <p:spPr>
          <a:xfrm>
            <a:off x="1407767" y="3608880"/>
            <a:ext cx="1601464" cy="15443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08936B9-EF26-6341-9D51-879A9C4424B4}"/>
              </a:ext>
            </a:extLst>
          </p:cNvPr>
          <p:cNvSpPr txBox="1"/>
          <p:nvPr/>
        </p:nvSpPr>
        <p:spPr>
          <a:xfrm>
            <a:off x="1497980" y="3243119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2">
                    <a:lumMod val="90000"/>
                  </a:schemeClr>
                </a:solidFill>
              </a:rPr>
              <a:t>DDR5 DIMM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9DE65BB-B0BD-0146-B854-C52A10355CEC}"/>
              </a:ext>
            </a:extLst>
          </p:cNvPr>
          <p:cNvSpPr/>
          <p:nvPr/>
        </p:nvSpPr>
        <p:spPr>
          <a:xfrm>
            <a:off x="1578264" y="3672057"/>
            <a:ext cx="490953" cy="72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C98F307-B806-4A40-8EC1-C2AD36F3D614}"/>
              </a:ext>
            </a:extLst>
          </p:cNvPr>
          <p:cNvSpPr txBox="1"/>
          <p:nvPr/>
        </p:nvSpPr>
        <p:spPr>
          <a:xfrm rot="16200000">
            <a:off x="1427342" y="3836401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DRAM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34CAC71-2B7F-2745-AE99-2F25399D357E}"/>
              </a:ext>
            </a:extLst>
          </p:cNvPr>
          <p:cNvSpPr/>
          <p:nvPr/>
        </p:nvSpPr>
        <p:spPr>
          <a:xfrm>
            <a:off x="2351373" y="3672058"/>
            <a:ext cx="490953" cy="72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94616B4-654E-924F-8858-A5E2C6223C56}"/>
              </a:ext>
            </a:extLst>
          </p:cNvPr>
          <p:cNvSpPr txBox="1"/>
          <p:nvPr/>
        </p:nvSpPr>
        <p:spPr>
          <a:xfrm rot="16200000">
            <a:off x="2200451" y="3836402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DRAM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1C4A295-DF9C-FA49-8226-5C49E2A026AC}"/>
              </a:ext>
            </a:extLst>
          </p:cNvPr>
          <p:cNvCxnSpPr>
            <a:cxnSpLocks/>
          </p:cNvCxnSpPr>
          <p:nvPr/>
        </p:nvCxnSpPr>
        <p:spPr>
          <a:xfrm flipH="1">
            <a:off x="1812417" y="4402833"/>
            <a:ext cx="6219" cy="316605"/>
          </a:xfrm>
          <a:prstGeom prst="straightConnector1">
            <a:avLst/>
          </a:prstGeom>
          <a:ln w="50800">
            <a:solidFill>
              <a:srgbClr val="C0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48B73BC-9C6F-D447-AF5F-54B0603B2349}"/>
              </a:ext>
            </a:extLst>
          </p:cNvPr>
          <p:cNvCxnSpPr>
            <a:cxnSpLocks/>
          </p:cNvCxnSpPr>
          <p:nvPr/>
        </p:nvCxnSpPr>
        <p:spPr>
          <a:xfrm flipH="1">
            <a:off x="2587643" y="4404025"/>
            <a:ext cx="4102" cy="316604"/>
          </a:xfrm>
          <a:prstGeom prst="straightConnector1">
            <a:avLst/>
          </a:prstGeom>
          <a:ln w="50800">
            <a:solidFill>
              <a:srgbClr val="C0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33DEE048-9E87-BB4B-A60E-21ED864DB264}"/>
              </a:ext>
            </a:extLst>
          </p:cNvPr>
          <p:cNvSpPr/>
          <p:nvPr/>
        </p:nvSpPr>
        <p:spPr>
          <a:xfrm>
            <a:off x="1578265" y="4728966"/>
            <a:ext cx="1261786" cy="31665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>
                    <a:lumMod val="90000"/>
                  </a:schemeClr>
                </a:solidFill>
              </a:rPr>
              <a:t>Data Buffer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121876A-63B9-D94D-8435-7F233FC81EB2}"/>
              </a:ext>
            </a:extLst>
          </p:cNvPr>
          <p:cNvCxnSpPr>
            <a:stCxn id="75" idx="2"/>
          </p:cNvCxnSpPr>
          <p:nvPr/>
        </p:nvCxnSpPr>
        <p:spPr>
          <a:xfrm flipH="1">
            <a:off x="2206106" y="5045621"/>
            <a:ext cx="3052" cy="27328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7870D22-DA9C-FF42-A2AD-2A3E3F6E404B}"/>
              </a:ext>
            </a:extLst>
          </p:cNvPr>
          <p:cNvCxnSpPr>
            <a:cxnSpLocks/>
          </p:cNvCxnSpPr>
          <p:nvPr/>
        </p:nvCxnSpPr>
        <p:spPr>
          <a:xfrm flipH="1">
            <a:off x="1089188" y="5318909"/>
            <a:ext cx="3602368" cy="0"/>
          </a:xfrm>
          <a:prstGeom prst="line">
            <a:avLst/>
          </a:prstGeom>
          <a:ln w="50800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C46BCAA6-0BE1-1B4E-B6C6-F4B1C59DCA1D}"/>
              </a:ext>
            </a:extLst>
          </p:cNvPr>
          <p:cNvSpPr/>
          <p:nvPr/>
        </p:nvSpPr>
        <p:spPr>
          <a:xfrm>
            <a:off x="3235546" y="3608880"/>
            <a:ext cx="1601464" cy="15443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F3062BF-A78D-3943-920F-021F8F57331E}"/>
              </a:ext>
            </a:extLst>
          </p:cNvPr>
          <p:cNvSpPr txBox="1"/>
          <p:nvPr/>
        </p:nvSpPr>
        <p:spPr>
          <a:xfrm>
            <a:off x="3325759" y="3243119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90000"/>
                  </a:schemeClr>
                </a:solidFill>
              </a:rPr>
              <a:t>DDR5 DIMM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54223D8-BD55-BE42-B6F3-87D9FEF049B9}"/>
              </a:ext>
            </a:extLst>
          </p:cNvPr>
          <p:cNvSpPr/>
          <p:nvPr/>
        </p:nvSpPr>
        <p:spPr>
          <a:xfrm>
            <a:off x="3406043" y="3687739"/>
            <a:ext cx="490953" cy="72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1A26B9C-C5EB-D440-8AEC-23A42254B76A}"/>
              </a:ext>
            </a:extLst>
          </p:cNvPr>
          <p:cNvSpPr txBox="1"/>
          <p:nvPr/>
        </p:nvSpPr>
        <p:spPr>
          <a:xfrm rot="16200000">
            <a:off x="3255121" y="3852083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DRAM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0AAF26F-1347-A344-9F51-BCC7CCBC5532}"/>
              </a:ext>
            </a:extLst>
          </p:cNvPr>
          <p:cNvSpPr/>
          <p:nvPr/>
        </p:nvSpPr>
        <p:spPr>
          <a:xfrm>
            <a:off x="4179152" y="3687740"/>
            <a:ext cx="490953" cy="72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442ABF4-0E61-5449-8076-57269AE911F0}"/>
              </a:ext>
            </a:extLst>
          </p:cNvPr>
          <p:cNvSpPr txBox="1"/>
          <p:nvPr/>
        </p:nvSpPr>
        <p:spPr>
          <a:xfrm rot="16200000">
            <a:off x="4028230" y="3852084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DRAM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DE893A5-DCD8-E448-A15C-7306CD97E09E}"/>
              </a:ext>
            </a:extLst>
          </p:cNvPr>
          <p:cNvSpPr/>
          <p:nvPr/>
        </p:nvSpPr>
        <p:spPr>
          <a:xfrm>
            <a:off x="3406044" y="4728966"/>
            <a:ext cx="1261786" cy="3166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>
                    <a:lumMod val="90000"/>
                  </a:schemeClr>
                </a:solidFill>
              </a:rPr>
              <a:t>Data Buffer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4449925-D27D-7640-807C-BA72741EFB24}"/>
              </a:ext>
            </a:extLst>
          </p:cNvPr>
          <p:cNvCxnSpPr>
            <a:stCxn id="86" idx="2"/>
          </p:cNvCxnSpPr>
          <p:nvPr/>
        </p:nvCxnSpPr>
        <p:spPr>
          <a:xfrm flipH="1">
            <a:off x="4033885" y="5045621"/>
            <a:ext cx="3052" cy="273288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0F97C149-6817-A24F-B4B4-FD02533F1E0B}"/>
              </a:ext>
            </a:extLst>
          </p:cNvPr>
          <p:cNvSpPr/>
          <p:nvPr/>
        </p:nvSpPr>
        <p:spPr>
          <a:xfrm>
            <a:off x="2144182" y="5253085"/>
            <a:ext cx="123848" cy="1266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1D62F110-D498-604B-B371-F4AF018237A5}"/>
              </a:ext>
            </a:extLst>
          </p:cNvPr>
          <p:cNvSpPr/>
          <p:nvPr/>
        </p:nvSpPr>
        <p:spPr>
          <a:xfrm>
            <a:off x="3971961" y="5249735"/>
            <a:ext cx="123848" cy="1266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9C6802F-F0A7-FF47-97B8-83BC5FF26994}"/>
              </a:ext>
            </a:extLst>
          </p:cNvPr>
          <p:cNvSpPr txBox="1"/>
          <p:nvPr/>
        </p:nvSpPr>
        <p:spPr>
          <a:xfrm>
            <a:off x="1832370" y="5359296"/>
            <a:ext cx="2353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Global/Shared Channel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7E545F4-9E3B-AA41-9EDE-6F9FB4EE98B4}"/>
              </a:ext>
            </a:extLst>
          </p:cNvPr>
          <p:cNvSpPr/>
          <p:nvPr/>
        </p:nvSpPr>
        <p:spPr>
          <a:xfrm>
            <a:off x="3235546" y="5769014"/>
            <a:ext cx="1601464" cy="7906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>
                    <a:lumMod val="90000"/>
                  </a:schemeClr>
                </a:solidFill>
              </a:rPr>
              <a:t>NIC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E236ED1-69D6-564F-9805-C57575549691}"/>
              </a:ext>
            </a:extLst>
          </p:cNvPr>
          <p:cNvCxnSpPr>
            <a:cxnSpLocks/>
          </p:cNvCxnSpPr>
          <p:nvPr/>
        </p:nvCxnSpPr>
        <p:spPr>
          <a:xfrm flipH="1">
            <a:off x="1089187" y="6148643"/>
            <a:ext cx="2146359" cy="0"/>
          </a:xfrm>
          <a:prstGeom prst="line">
            <a:avLst/>
          </a:prstGeom>
          <a:ln w="50800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9D799722-C1D9-A147-9F5F-5D726EBF80CB}"/>
              </a:ext>
            </a:extLst>
          </p:cNvPr>
          <p:cNvSpPr/>
          <p:nvPr/>
        </p:nvSpPr>
        <p:spPr>
          <a:xfrm rot="16200000">
            <a:off x="428192" y="5898668"/>
            <a:ext cx="831035" cy="490953"/>
          </a:xfrm>
          <a:prstGeom prst="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2">
                    <a:lumMod val="90000"/>
                  </a:schemeClr>
                </a:solidFill>
              </a:rPr>
              <a:t>RC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7CFF160-9827-C84B-8E9A-457BCE959D92}"/>
              </a:ext>
            </a:extLst>
          </p:cNvPr>
          <p:cNvSpPr txBox="1"/>
          <p:nvPr/>
        </p:nvSpPr>
        <p:spPr>
          <a:xfrm>
            <a:off x="1566693" y="5810847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PCIe Link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D965E3F-8C82-CD48-A0D0-F9B684DC6C18}"/>
              </a:ext>
            </a:extLst>
          </p:cNvPr>
          <p:cNvCxnSpPr>
            <a:cxnSpLocks/>
            <a:stCxn id="93" idx="3"/>
            <a:endCxn id="66" idx="1"/>
          </p:cNvCxnSpPr>
          <p:nvPr/>
        </p:nvCxnSpPr>
        <p:spPr>
          <a:xfrm flipV="1">
            <a:off x="843710" y="5448705"/>
            <a:ext cx="1" cy="279922"/>
          </a:xfrm>
          <a:prstGeom prst="line">
            <a:avLst/>
          </a:prstGeom>
          <a:ln w="50800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02614B74-FCAC-45A7-9AC3-2D2CB9DA7C0A}"/>
              </a:ext>
            </a:extLst>
          </p:cNvPr>
          <p:cNvSpPr txBox="1"/>
          <p:nvPr/>
        </p:nvSpPr>
        <p:spPr>
          <a:xfrm>
            <a:off x="659461" y="2838279"/>
            <a:ext cx="4413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90000"/>
                  </a:schemeClr>
                </a:solidFill>
              </a:rPr>
              <a:t>Conventional Server Architecture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42A1A51-4B92-4B97-8230-8B0E6B263C5A}"/>
              </a:ext>
            </a:extLst>
          </p:cNvPr>
          <p:cNvSpPr txBox="1"/>
          <p:nvPr/>
        </p:nvSpPr>
        <p:spPr>
          <a:xfrm>
            <a:off x="6837830" y="2859331"/>
            <a:ext cx="4000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NetDIMM</a:t>
            </a:r>
            <a:r>
              <a:rPr lang="en-US" sz="2400" b="1" dirty="0"/>
              <a:t> Server Architecture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D9BDFA-DED3-4820-A786-B2A97EEBA632}"/>
              </a:ext>
            </a:extLst>
          </p:cNvPr>
          <p:cNvSpPr/>
          <p:nvPr/>
        </p:nvSpPr>
        <p:spPr>
          <a:xfrm>
            <a:off x="10727165" y="4728161"/>
            <a:ext cx="393761" cy="31925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Eth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2E5BBC6F-15EC-4A58-AD46-9DF19750C965}"/>
              </a:ext>
            </a:extLst>
          </p:cNvPr>
          <p:cNvSpPr/>
          <p:nvPr/>
        </p:nvSpPr>
        <p:spPr>
          <a:xfrm>
            <a:off x="10965483" y="4744609"/>
            <a:ext cx="544896" cy="283759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pkt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9DF791C-8C47-4C18-8D90-02784BFCD7D3}"/>
              </a:ext>
            </a:extLst>
          </p:cNvPr>
          <p:cNvSpPr txBox="1"/>
          <p:nvPr/>
        </p:nvSpPr>
        <p:spPr>
          <a:xfrm>
            <a:off x="10727107" y="3031540"/>
            <a:ext cx="1576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Local/Private Channels</a:t>
            </a:r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AFB43996-7F6E-4459-9C66-9C90B294355D}"/>
              </a:ext>
            </a:extLst>
          </p:cNvPr>
          <p:cNvSpPr/>
          <p:nvPr/>
        </p:nvSpPr>
        <p:spPr>
          <a:xfrm flipV="1">
            <a:off x="10558031" y="3672057"/>
            <a:ext cx="1008100" cy="959581"/>
          </a:xfrm>
          <a:custGeom>
            <a:avLst/>
            <a:gdLst>
              <a:gd name="connsiteX0" fmla="*/ 0 w 1022350"/>
              <a:gd name="connsiteY0" fmla="*/ 90743 h 1475043"/>
              <a:gd name="connsiteX1" fmla="*/ 698500 w 1022350"/>
              <a:gd name="connsiteY1" fmla="*/ 147893 h 1475043"/>
              <a:gd name="connsiteX2" fmla="*/ 1022350 w 1022350"/>
              <a:gd name="connsiteY2" fmla="*/ 1475043 h 147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2350" h="1475043">
                <a:moveTo>
                  <a:pt x="0" y="90743"/>
                </a:moveTo>
                <a:cubicBezTo>
                  <a:pt x="264054" y="3959"/>
                  <a:pt x="528108" y="-82824"/>
                  <a:pt x="698500" y="147893"/>
                </a:cubicBezTo>
                <a:cubicBezTo>
                  <a:pt x="868892" y="378610"/>
                  <a:pt x="945621" y="926826"/>
                  <a:pt x="1022350" y="1475043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EA67BDB9-26FB-E943-9C48-BD5BFA2F46EF}"/>
              </a:ext>
            </a:extLst>
          </p:cNvPr>
          <p:cNvCxnSpPr>
            <a:cxnSpLocks/>
          </p:cNvCxnSpPr>
          <p:nvPr/>
        </p:nvCxnSpPr>
        <p:spPr>
          <a:xfrm flipH="1">
            <a:off x="3635392" y="4407573"/>
            <a:ext cx="6219" cy="316605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AB44D0D-1F69-BB48-99CC-2AEFE3B1BDC1}"/>
              </a:ext>
            </a:extLst>
          </p:cNvPr>
          <p:cNvCxnSpPr>
            <a:cxnSpLocks/>
          </p:cNvCxnSpPr>
          <p:nvPr/>
        </p:nvCxnSpPr>
        <p:spPr>
          <a:xfrm flipH="1">
            <a:off x="4410618" y="4408765"/>
            <a:ext cx="4102" cy="316604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41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-0.00208 L -0.09869 -0.00023 " pathEditMode="relative" ptsTypes="AA">
                                      <p:cBhvr>
                                        <p:cTn id="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F4120-BE39-7240-A011-FCA7BB43F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Higher Aggregate Memory Bandwidth with Commodity DRAM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788F5-7BC3-A24F-80F1-D532EB993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3039"/>
            <a:ext cx="11430000" cy="5029200"/>
          </a:xfrm>
        </p:spPr>
        <p:txBody>
          <a:bodyPr/>
          <a:lstStyle/>
          <a:p>
            <a:r>
              <a:rPr lang="en-US" dirty="0"/>
              <a:t>Conventional memory system </a:t>
            </a:r>
            <a:r>
              <a:rPr lang="en-US" b="1" dirty="0">
                <a:solidFill>
                  <a:schemeClr val="accent5"/>
                </a:solidFill>
              </a:rPr>
              <a:t>with near-memory network interface</a:t>
            </a:r>
          </a:p>
          <a:p>
            <a:pPr lvl="1"/>
            <a:r>
              <a:rPr lang="en-US" dirty="0"/>
              <a:t>DMA RX/TX packets through local/private memory channels</a:t>
            </a:r>
          </a:p>
          <a:p>
            <a:pPr lvl="1"/>
            <a:r>
              <a:rPr lang="en-US" dirty="0"/>
              <a:t>Higher aggregate system memory bandwidth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E284D3-0AD7-3E45-A790-9F08B8EC4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8DCF1FB-1BBD-6C4B-BA0C-0634564AA972}"/>
              </a:ext>
            </a:extLst>
          </p:cNvPr>
          <p:cNvSpPr/>
          <p:nvPr/>
        </p:nvSpPr>
        <p:spPr>
          <a:xfrm rot="16200000">
            <a:off x="5829849" y="4153816"/>
            <a:ext cx="2098825" cy="490953"/>
          </a:xfrm>
          <a:prstGeom prst="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Memory Controller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9745B2A-2C81-F24F-8ACE-7481072487DB}"/>
              </a:ext>
            </a:extLst>
          </p:cNvPr>
          <p:cNvSpPr/>
          <p:nvPr/>
        </p:nvSpPr>
        <p:spPr>
          <a:xfrm>
            <a:off x="7443318" y="3608880"/>
            <a:ext cx="1601464" cy="15443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620AD10E-1293-B040-8951-227B92735E8C}"/>
              </a:ext>
            </a:extLst>
          </p:cNvPr>
          <p:cNvSpPr txBox="1"/>
          <p:nvPr/>
        </p:nvSpPr>
        <p:spPr>
          <a:xfrm>
            <a:off x="7533531" y="3243119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DDR5 DIMM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95E15DC-7D57-D047-A496-63E88297A770}"/>
              </a:ext>
            </a:extLst>
          </p:cNvPr>
          <p:cNvSpPr/>
          <p:nvPr/>
        </p:nvSpPr>
        <p:spPr>
          <a:xfrm>
            <a:off x="7613815" y="3672057"/>
            <a:ext cx="490953" cy="72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2FB60462-07F7-D748-81C3-367C179B9653}"/>
              </a:ext>
            </a:extLst>
          </p:cNvPr>
          <p:cNvSpPr txBox="1"/>
          <p:nvPr/>
        </p:nvSpPr>
        <p:spPr>
          <a:xfrm rot="16200000">
            <a:off x="7462893" y="3836401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DRAM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7120E0C9-275A-9046-ADA1-6918383F8364}"/>
              </a:ext>
            </a:extLst>
          </p:cNvPr>
          <p:cNvSpPr/>
          <p:nvPr/>
        </p:nvSpPr>
        <p:spPr>
          <a:xfrm>
            <a:off x="8386924" y="3672058"/>
            <a:ext cx="490953" cy="72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E86F40B1-E47B-D343-A62C-473195AE0ACC}"/>
              </a:ext>
            </a:extLst>
          </p:cNvPr>
          <p:cNvSpPr txBox="1"/>
          <p:nvPr/>
        </p:nvSpPr>
        <p:spPr>
          <a:xfrm rot="16200000">
            <a:off x="8236002" y="3836402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DRAM</a:t>
            </a:r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07228221-960B-A145-9FA9-DD585FB7A291}"/>
              </a:ext>
            </a:extLst>
          </p:cNvPr>
          <p:cNvCxnSpPr>
            <a:cxnSpLocks/>
          </p:cNvCxnSpPr>
          <p:nvPr/>
        </p:nvCxnSpPr>
        <p:spPr>
          <a:xfrm flipH="1">
            <a:off x="7847968" y="4402833"/>
            <a:ext cx="6219" cy="316605"/>
          </a:xfrm>
          <a:prstGeom prst="straightConnector1">
            <a:avLst/>
          </a:prstGeom>
          <a:ln w="50800">
            <a:solidFill>
              <a:srgbClr val="C0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36C643FF-AF63-054B-A574-F07991899FD9}"/>
              </a:ext>
            </a:extLst>
          </p:cNvPr>
          <p:cNvCxnSpPr>
            <a:cxnSpLocks/>
          </p:cNvCxnSpPr>
          <p:nvPr/>
        </p:nvCxnSpPr>
        <p:spPr>
          <a:xfrm flipH="1">
            <a:off x="8623194" y="4404025"/>
            <a:ext cx="4102" cy="316604"/>
          </a:xfrm>
          <a:prstGeom prst="straightConnector1">
            <a:avLst/>
          </a:prstGeom>
          <a:ln w="50800">
            <a:solidFill>
              <a:srgbClr val="C0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>
            <a:extLst>
              <a:ext uri="{FF2B5EF4-FFF2-40B4-BE49-F238E27FC236}">
                <a16:creationId xmlns:a16="http://schemas.microsoft.com/office/drawing/2014/main" id="{945AD1F7-C099-0241-945D-B6010CAB0DE1}"/>
              </a:ext>
            </a:extLst>
          </p:cNvPr>
          <p:cNvSpPr/>
          <p:nvPr/>
        </p:nvSpPr>
        <p:spPr>
          <a:xfrm>
            <a:off x="7613816" y="4728966"/>
            <a:ext cx="1261786" cy="31665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Data Buffer</a:t>
            </a: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EBAA6F39-C134-804F-B4E4-62FD610FBAD5}"/>
              </a:ext>
            </a:extLst>
          </p:cNvPr>
          <p:cNvCxnSpPr>
            <a:stCxn id="148" idx="2"/>
          </p:cNvCxnSpPr>
          <p:nvPr/>
        </p:nvCxnSpPr>
        <p:spPr>
          <a:xfrm flipH="1">
            <a:off x="8241657" y="5045621"/>
            <a:ext cx="3052" cy="27328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0F0567A1-9964-3241-A400-EB6D0F58AFA0}"/>
              </a:ext>
            </a:extLst>
          </p:cNvPr>
          <p:cNvCxnSpPr>
            <a:cxnSpLocks/>
          </p:cNvCxnSpPr>
          <p:nvPr/>
        </p:nvCxnSpPr>
        <p:spPr>
          <a:xfrm flipH="1">
            <a:off x="7124739" y="5318909"/>
            <a:ext cx="3602368" cy="0"/>
          </a:xfrm>
          <a:prstGeom prst="line">
            <a:avLst/>
          </a:prstGeom>
          <a:ln w="50800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 150">
            <a:extLst>
              <a:ext uri="{FF2B5EF4-FFF2-40B4-BE49-F238E27FC236}">
                <a16:creationId xmlns:a16="http://schemas.microsoft.com/office/drawing/2014/main" id="{436ED719-E997-E541-BA13-2F7280ACC64E}"/>
              </a:ext>
            </a:extLst>
          </p:cNvPr>
          <p:cNvSpPr/>
          <p:nvPr/>
        </p:nvSpPr>
        <p:spPr>
          <a:xfrm>
            <a:off x="8179733" y="5253085"/>
            <a:ext cx="123848" cy="1266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1B7F95C0-1854-9944-BA1D-BCDBFC0E7701}"/>
              </a:ext>
            </a:extLst>
          </p:cNvPr>
          <p:cNvSpPr txBox="1"/>
          <p:nvPr/>
        </p:nvSpPr>
        <p:spPr>
          <a:xfrm>
            <a:off x="7867921" y="5359296"/>
            <a:ext cx="2353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Global/Shared Channel</a:t>
            </a: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5AEC8794-88BB-7349-AA72-3CBF5EB03EBF}"/>
              </a:ext>
            </a:extLst>
          </p:cNvPr>
          <p:cNvCxnSpPr>
            <a:cxnSpLocks/>
          </p:cNvCxnSpPr>
          <p:nvPr/>
        </p:nvCxnSpPr>
        <p:spPr>
          <a:xfrm flipH="1">
            <a:off x="7124738" y="6148643"/>
            <a:ext cx="2146359" cy="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53">
            <a:extLst>
              <a:ext uri="{FF2B5EF4-FFF2-40B4-BE49-F238E27FC236}">
                <a16:creationId xmlns:a16="http://schemas.microsoft.com/office/drawing/2014/main" id="{B51974F4-6681-D943-91B6-D31B8CB7E1DE}"/>
              </a:ext>
            </a:extLst>
          </p:cNvPr>
          <p:cNvSpPr/>
          <p:nvPr/>
        </p:nvSpPr>
        <p:spPr>
          <a:xfrm rot="16200000">
            <a:off x="6463743" y="5898668"/>
            <a:ext cx="831035" cy="490953"/>
          </a:xfrm>
          <a:prstGeom prst="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RC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4E10BBCD-2C7F-5947-85D8-D90BC0D2A9D1}"/>
              </a:ext>
            </a:extLst>
          </p:cNvPr>
          <p:cNvSpPr txBox="1"/>
          <p:nvPr/>
        </p:nvSpPr>
        <p:spPr>
          <a:xfrm>
            <a:off x="7602244" y="5810847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PCIe Link</a:t>
            </a: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FE3BB657-87E7-FE43-A49D-86C77F0F2475}"/>
              </a:ext>
            </a:extLst>
          </p:cNvPr>
          <p:cNvCxnSpPr>
            <a:cxnSpLocks/>
            <a:stCxn id="154" idx="3"/>
            <a:endCxn id="139" idx="1"/>
          </p:cNvCxnSpPr>
          <p:nvPr/>
        </p:nvCxnSpPr>
        <p:spPr>
          <a:xfrm flipV="1">
            <a:off x="6879261" y="5448705"/>
            <a:ext cx="1" cy="279922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>
            <a:extLst>
              <a:ext uri="{FF2B5EF4-FFF2-40B4-BE49-F238E27FC236}">
                <a16:creationId xmlns:a16="http://schemas.microsoft.com/office/drawing/2014/main" id="{1EC85D71-B1EE-A74D-AC6E-A22F7D6F7337}"/>
              </a:ext>
            </a:extLst>
          </p:cNvPr>
          <p:cNvSpPr/>
          <p:nvPr/>
        </p:nvSpPr>
        <p:spPr>
          <a:xfrm>
            <a:off x="9246382" y="3608076"/>
            <a:ext cx="1601464" cy="15443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CCEBC271-5F58-FB4B-8AE3-5F523F2F50C0}"/>
              </a:ext>
            </a:extLst>
          </p:cNvPr>
          <p:cNvSpPr txBox="1"/>
          <p:nvPr/>
        </p:nvSpPr>
        <p:spPr>
          <a:xfrm>
            <a:off x="9493451" y="3242315"/>
            <a:ext cx="115767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b="1" err="1"/>
              <a:t>NetDIMM</a:t>
            </a:r>
            <a:endParaRPr lang="en-US" b="1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2936D7F9-7CC4-6940-B343-F48EC3A1176F}"/>
              </a:ext>
            </a:extLst>
          </p:cNvPr>
          <p:cNvSpPr/>
          <p:nvPr/>
        </p:nvSpPr>
        <p:spPr>
          <a:xfrm>
            <a:off x="9416879" y="3686935"/>
            <a:ext cx="490953" cy="72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A6D70430-F33E-9E4B-ACD0-EBFA1F849DE5}"/>
              </a:ext>
            </a:extLst>
          </p:cNvPr>
          <p:cNvSpPr txBox="1"/>
          <p:nvPr/>
        </p:nvSpPr>
        <p:spPr>
          <a:xfrm rot="16200000">
            <a:off x="9265957" y="3851279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DRAM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C71E9D1C-3360-9048-8EA3-68782C1B9616}"/>
              </a:ext>
            </a:extLst>
          </p:cNvPr>
          <p:cNvSpPr/>
          <p:nvPr/>
        </p:nvSpPr>
        <p:spPr>
          <a:xfrm>
            <a:off x="10189988" y="3686936"/>
            <a:ext cx="490953" cy="72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4345CCA2-B3EE-F043-8C13-37336E02A1D2}"/>
              </a:ext>
            </a:extLst>
          </p:cNvPr>
          <p:cNvSpPr txBox="1"/>
          <p:nvPr/>
        </p:nvSpPr>
        <p:spPr>
          <a:xfrm rot="16200000">
            <a:off x="10039066" y="3851280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DRAM</a:t>
            </a:r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044F8267-2B49-9347-9FF2-625F408992B5}"/>
              </a:ext>
            </a:extLst>
          </p:cNvPr>
          <p:cNvCxnSpPr>
            <a:cxnSpLocks/>
          </p:cNvCxnSpPr>
          <p:nvPr/>
        </p:nvCxnSpPr>
        <p:spPr>
          <a:xfrm flipH="1">
            <a:off x="9650174" y="4411557"/>
            <a:ext cx="2563" cy="316604"/>
          </a:xfrm>
          <a:prstGeom prst="straightConnector1">
            <a:avLst/>
          </a:prstGeom>
          <a:ln w="50800">
            <a:solidFill>
              <a:srgbClr val="C0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9FE2D6E2-B907-284B-9EDF-3E4C25B9744D}"/>
              </a:ext>
            </a:extLst>
          </p:cNvPr>
          <p:cNvCxnSpPr>
            <a:cxnSpLocks/>
          </p:cNvCxnSpPr>
          <p:nvPr/>
        </p:nvCxnSpPr>
        <p:spPr>
          <a:xfrm>
            <a:off x="10432907" y="4416649"/>
            <a:ext cx="0" cy="311512"/>
          </a:xfrm>
          <a:prstGeom prst="straightConnector1">
            <a:avLst/>
          </a:prstGeom>
          <a:ln w="50800">
            <a:solidFill>
              <a:srgbClr val="C0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Rectangle 164">
            <a:extLst>
              <a:ext uri="{FF2B5EF4-FFF2-40B4-BE49-F238E27FC236}">
                <a16:creationId xmlns:a16="http://schemas.microsoft.com/office/drawing/2014/main" id="{A05D9B9F-58A6-2043-B12A-4FFC2021D5FE}"/>
              </a:ext>
            </a:extLst>
          </p:cNvPr>
          <p:cNvSpPr/>
          <p:nvPr/>
        </p:nvSpPr>
        <p:spPr>
          <a:xfrm>
            <a:off x="9416880" y="4728162"/>
            <a:ext cx="1261786" cy="31665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>
                <a:solidFill>
                  <a:schemeClr val="bg1"/>
                </a:solidFill>
              </a:rPr>
              <a:t>NetDIMM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637D337F-9367-9F44-9B9F-F6C02B8FB834}"/>
              </a:ext>
            </a:extLst>
          </p:cNvPr>
          <p:cNvCxnSpPr>
            <a:stCxn id="165" idx="2"/>
          </p:cNvCxnSpPr>
          <p:nvPr/>
        </p:nvCxnSpPr>
        <p:spPr>
          <a:xfrm flipH="1">
            <a:off x="10044721" y="5044817"/>
            <a:ext cx="3052" cy="273288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Oval 166">
            <a:extLst>
              <a:ext uri="{FF2B5EF4-FFF2-40B4-BE49-F238E27FC236}">
                <a16:creationId xmlns:a16="http://schemas.microsoft.com/office/drawing/2014/main" id="{8D08E553-902B-DF4A-ADC1-27DF38C9CDB0}"/>
              </a:ext>
            </a:extLst>
          </p:cNvPr>
          <p:cNvSpPr/>
          <p:nvPr/>
        </p:nvSpPr>
        <p:spPr>
          <a:xfrm>
            <a:off x="9982797" y="5248931"/>
            <a:ext cx="123848" cy="1266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4C6849A-2FD6-F443-82DA-20721AA77DB3}"/>
              </a:ext>
            </a:extLst>
          </p:cNvPr>
          <p:cNvSpPr/>
          <p:nvPr/>
        </p:nvSpPr>
        <p:spPr>
          <a:xfrm rot="16200000">
            <a:off x="-205702" y="4153816"/>
            <a:ext cx="2098825" cy="490953"/>
          </a:xfrm>
          <a:prstGeom prst="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2">
                    <a:lumMod val="90000"/>
                  </a:schemeClr>
                </a:solidFill>
              </a:rPr>
              <a:t>Memory Controller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4DC8630-0A04-0A4B-BE43-67C820B4ED31}"/>
              </a:ext>
            </a:extLst>
          </p:cNvPr>
          <p:cNvSpPr/>
          <p:nvPr/>
        </p:nvSpPr>
        <p:spPr>
          <a:xfrm>
            <a:off x="1407767" y="3608880"/>
            <a:ext cx="1601464" cy="15443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08936B9-EF26-6341-9D51-879A9C4424B4}"/>
              </a:ext>
            </a:extLst>
          </p:cNvPr>
          <p:cNvSpPr txBox="1"/>
          <p:nvPr/>
        </p:nvSpPr>
        <p:spPr>
          <a:xfrm>
            <a:off x="1497980" y="3243119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2">
                    <a:lumMod val="90000"/>
                  </a:schemeClr>
                </a:solidFill>
              </a:rPr>
              <a:t>DDR5 DIMM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9DE65BB-B0BD-0146-B854-C52A10355CEC}"/>
              </a:ext>
            </a:extLst>
          </p:cNvPr>
          <p:cNvSpPr/>
          <p:nvPr/>
        </p:nvSpPr>
        <p:spPr>
          <a:xfrm>
            <a:off x="1578264" y="3672057"/>
            <a:ext cx="490953" cy="72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C98F307-B806-4A40-8EC1-C2AD36F3D614}"/>
              </a:ext>
            </a:extLst>
          </p:cNvPr>
          <p:cNvSpPr txBox="1"/>
          <p:nvPr/>
        </p:nvSpPr>
        <p:spPr>
          <a:xfrm rot="16200000">
            <a:off x="1427342" y="3836401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DRAM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34CAC71-2B7F-2745-AE99-2F25399D357E}"/>
              </a:ext>
            </a:extLst>
          </p:cNvPr>
          <p:cNvSpPr/>
          <p:nvPr/>
        </p:nvSpPr>
        <p:spPr>
          <a:xfrm>
            <a:off x="2351373" y="3672058"/>
            <a:ext cx="490953" cy="72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94616B4-654E-924F-8858-A5E2C6223C56}"/>
              </a:ext>
            </a:extLst>
          </p:cNvPr>
          <p:cNvSpPr txBox="1"/>
          <p:nvPr/>
        </p:nvSpPr>
        <p:spPr>
          <a:xfrm rot="16200000">
            <a:off x="2200451" y="3836402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DRAM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1C4A295-DF9C-FA49-8226-5C49E2A026AC}"/>
              </a:ext>
            </a:extLst>
          </p:cNvPr>
          <p:cNvCxnSpPr>
            <a:cxnSpLocks/>
          </p:cNvCxnSpPr>
          <p:nvPr/>
        </p:nvCxnSpPr>
        <p:spPr>
          <a:xfrm flipH="1">
            <a:off x="1812417" y="4402833"/>
            <a:ext cx="6219" cy="316605"/>
          </a:xfrm>
          <a:prstGeom prst="straightConnector1">
            <a:avLst/>
          </a:prstGeom>
          <a:ln w="50800">
            <a:solidFill>
              <a:srgbClr val="C0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48B73BC-9C6F-D447-AF5F-54B0603B2349}"/>
              </a:ext>
            </a:extLst>
          </p:cNvPr>
          <p:cNvCxnSpPr>
            <a:cxnSpLocks/>
          </p:cNvCxnSpPr>
          <p:nvPr/>
        </p:nvCxnSpPr>
        <p:spPr>
          <a:xfrm flipH="1">
            <a:off x="2587643" y="4404025"/>
            <a:ext cx="4102" cy="316604"/>
          </a:xfrm>
          <a:prstGeom prst="straightConnector1">
            <a:avLst/>
          </a:prstGeom>
          <a:ln w="50800">
            <a:solidFill>
              <a:srgbClr val="C0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33DEE048-9E87-BB4B-A60E-21ED864DB264}"/>
              </a:ext>
            </a:extLst>
          </p:cNvPr>
          <p:cNvSpPr/>
          <p:nvPr/>
        </p:nvSpPr>
        <p:spPr>
          <a:xfrm>
            <a:off x="1578265" y="4728966"/>
            <a:ext cx="1261786" cy="31665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>
                    <a:lumMod val="90000"/>
                  </a:schemeClr>
                </a:solidFill>
              </a:rPr>
              <a:t>Data Buffer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121876A-63B9-D94D-8435-7F233FC81EB2}"/>
              </a:ext>
            </a:extLst>
          </p:cNvPr>
          <p:cNvCxnSpPr>
            <a:stCxn id="75" idx="2"/>
          </p:cNvCxnSpPr>
          <p:nvPr/>
        </p:nvCxnSpPr>
        <p:spPr>
          <a:xfrm flipH="1">
            <a:off x="2206106" y="5045621"/>
            <a:ext cx="3052" cy="27328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7870D22-DA9C-FF42-A2AD-2A3E3F6E404B}"/>
              </a:ext>
            </a:extLst>
          </p:cNvPr>
          <p:cNvCxnSpPr>
            <a:cxnSpLocks/>
          </p:cNvCxnSpPr>
          <p:nvPr/>
        </p:nvCxnSpPr>
        <p:spPr>
          <a:xfrm flipH="1">
            <a:off x="1089188" y="5318909"/>
            <a:ext cx="3602368" cy="0"/>
          </a:xfrm>
          <a:prstGeom prst="line">
            <a:avLst/>
          </a:prstGeom>
          <a:ln w="50800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C46BCAA6-0BE1-1B4E-B6C6-F4B1C59DCA1D}"/>
              </a:ext>
            </a:extLst>
          </p:cNvPr>
          <p:cNvSpPr/>
          <p:nvPr/>
        </p:nvSpPr>
        <p:spPr>
          <a:xfrm>
            <a:off x="3235546" y="3608880"/>
            <a:ext cx="1601464" cy="15443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F3062BF-A78D-3943-920F-021F8F57331E}"/>
              </a:ext>
            </a:extLst>
          </p:cNvPr>
          <p:cNvSpPr txBox="1"/>
          <p:nvPr/>
        </p:nvSpPr>
        <p:spPr>
          <a:xfrm>
            <a:off x="3325759" y="3243119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90000"/>
                  </a:schemeClr>
                </a:solidFill>
              </a:rPr>
              <a:t>DDR5 DIMM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54223D8-BD55-BE42-B6F3-87D9FEF049B9}"/>
              </a:ext>
            </a:extLst>
          </p:cNvPr>
          <p:cNvSpPr/>
          <p:nvPr/>
        </p:nvSpPr>
        <p:spPr>
          <a:xfrm>
            <a:off x="3406043" y="3687739"/>
            <a:ext cx="490953" cy="72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1A26B9C-C5EB-D440-8AEC-23A42254B76A}"/>
              </a:ext>
            </a:extLst>
          </p:cNvPr>
          <p:cNvSpPr txBox="1"/>
          <p:nvPr/>
        </p:nvSpPr>
        <p:spPr>
          <a:xfrm rot="16200000">
            <a:off x="3255121" y="3852083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DRAM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0AAF26F-1347-A344-9F51-BCC7CCBC5532}"/>
              </a:ext>
            </a:extLst>
          </p:cNvPr>
          <p:cNvSpPr/>
          <p:nvPr/>
        </p:nvSpPr>
        <p:spPr>
          <a:xfrm>
            <a:off x="4179152" y="3687740"/>
            <a:ext cx="490953" cy="72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442ABF4-0E61-5449-8076-57269AE911F0}"/>
              </a:ext>
            </a:extLst>
          </p:cNvPr>
          <p:cNvSpPr txBox="1"/>
          <p:nvPr/>
        </p:nvSpPr>
        <p:spPr>
          <a:xfrm rot="16200000">
            <a:off x="4028230" y="3852084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DRAM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DE893A5-DCD8-E448-A15C-7306CD97E09E}"/>
              </a:ext>
            </a:extLst>
          </p:cNvPr>
          <p:cNvSpPr/>
          <p:nvPr/>
        </p:nvSpPr>
        <p:spPr>
          <a:xfrm>
            <a:off x="3406044" y="4728966"/>
            <a:ext cx="1261786" cy="3166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>
                    <a:lumMod val="90000"/>
                  </a:schemeClr>
                </a:solidFill>
              </a:rPr>
              <a:t>Data Buffer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4449925-D27D-7640-807C-BA72741EFB24}"/>
              </a:ext>
            </a:extLst>
          </p:cNvPr>
          <p:cNvCxnSpPr>
            <a:stCxn id="86" idx="2"/>
          </p:cNvCxnSpPr>
          <p:nvPr/>
        </p:nvCxnSpPr>
        <p:spPr>
          <a:xfrm flipH="1">
            <a:off x="4033885" y="5045621"/>
            <a:ext cx="3052" cy="273288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0F97C149-6817-A24F-B4B4-FD02533F1E0B}"/>
              </a:ext>
            </a:extLst>
          </p:cNvPr>
          <p:cNvSpPr/>
          <p:nvPr/>
        </p:nvSpPr>
        <p:spPr>
          <a:xfrm>
            <a:off x="2144182" y="5253085"/>
            <a:ext cx="123848" cy="1266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1D62F110-D498-604B-B371-F4AF018237A5}"/>
              </a:ext>
            </a:extLst>
          </p:cNvPr>
          <p:cNvSpPr/>
          <p:nvPr/>
        </p:nvSpPr>
        <p:spPr>
          <a:xfrm>
            <a:off x="3971961" y="5249735"/>
            <a:ext cx="123848" cy="1266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9C6802F-F0A7-FF47-97B8-83BC5FF26994}"/>
              </a:ext>
            </a:extLst>
          </p:cNvPr>
          <p:cNvSpPr txBox="1"/>
          <p:nvPr/>
        </p:nvSpPr>
        <p:spPr>
          <a:xfrm>
            <a:off x="1832370" y="5359296"/>
            <a:ext cx="2353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Global/Shared Channel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7E545F4-9E3B-AA41-9EDE-6F9FB4EE98B4}"/>
              </a:ext>
            </a:extLst>
          </p:cNvPr>
          <p:cNvSpPr/>
          <p:nvPr/>
        </p:nvSpPr>
        <p:spPr>
          <a:xfrm>
            <a:off x="3235546" y="5769014"/>
            <a:ext cx="1601464" cy="7906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>
                    <a:lumMod val="90000"/>
                  </a:schemeClr>
                </a:solidFill>
              </a:rPr>
              <a:t>NIC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E236ED1-69D6-564F-9805-C57575549691}"/>
              </a:ext>
            </a:extLst>
          </p:cNvPr>
          <p:cNvCxnSpPr>
            <a:cxnSpLocks/>
          </p:cNvCxnSpPr>
          <p:nvPr/>
        </p:nvCxnSpPr>
        <p:spPr>
          <a:xfrm flipH="1">
            <a:off x="1089187" y="6148643"/>
            <a:ext cx="2146359" cy="0"/>
          </a:xfrm>
          <a:prstGeom prst="line">
            <a:avLst/>
          </a:prstGeom>
          <a:ln w="50800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9D799722-C1D9-A147-9F5F-5D726EBF80CB}"/>
              </a:ext>
            </a:extLst>
          </p:cNvPr>
          <p:cNvSpPr/>
          <p:nvPr/>
        </p:nvSpPr>
        <p:spPr>
          <a:xfrm rot="16200000">
            <a:off x="428192" y="5898668"/>
            <a:ext cx="831035" cy="490953"/>
          </a:xfrm>
          <a:prstGeom prst="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2">
                    <a:lumMod val="90000"/>
                  </a:schemeClr>
                </a:solidFill>
              </a:rPr>
              <a:t>RC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7CFF160-9827-C84B-8E9A-457BCE959D92}"/>
              </a:ext>
            </a:extLst>
          </p:cNvPr>
          <p:cNvSpPr txBox="1"/>
          <p:nvPr/>
        </p:nvSpPr>
        <p:spPr>
          <a:xfrm>
            <a:off x="1566693" y="5810847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PCIe Link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D965E3F-8C82-CD48-A0D0-F9B684DC6C18}"/>
              </a:ext>
            </a:extLst>
          </p:cNvPr>
          <p:cNvCxnSpPr>
            <a:cxnSpLocks/>
            <a:stCxn id="93" idx="3"/>
            <a:endCxn id="66" idx="1"/>
          </p:cNvCxnSpPr>
          <p:nvPr/>
        </p:nvCxnSpPr>
        <p:spPr>
          <a:xfrm flipV="1">
            <a:off x="843710" y="5448705"/>
            <a:ext cx="1" cy="279922"/>
          </a:xfrm>
          <a:prstGeom prst="line">
            <a:avLst/>
          </a:prstGeom>
          <a:ln w="50800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02614B74-FCAC-45A7-9AC3-2D2CB9DA7C0A}"/>
              </a:ext>
            </a:extLst>
          </p:cNvPr>
          <p:cNvSpPr txBox="1"/>
          <p:nvPr/>
        </p:nvSpPr>
        <p:spPr>
          <a:xfrm>
            <a:off x="659461" y="2838279"/>
            <a:ext cx="4413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90000"/>
                  </a:schemeClr>
                </a:solidFill>
              </a:rPr>
              <a:t>Conventional Server Architecture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42A1A51-4B92-4B97-8230-8B0E6B263C5A}"/>
              </a:ext>
            </a:extLst>
          </p:cNvPr>
          <p:cNvSpPr txBox="1"/>
          <p:nvPr/>
        </p:nvSpPr>
        <p:spPr>
          <a:xfrm>
            <a:off x="6837830" y="2859331"/>
            <a:ext cx="4000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NetDIMM</a:t>
            </a:r>
            <a:r>
              <a:rPr lang="en-US" sz="2400" b="1" dirty="0"/>
              <a:t> Server Architecture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D9BDFA-DED3-4820-A786-B2A97EEBA632}"/>
              </a:ext>
            </a:extLst>
          </p:cNvPr>
          <p:cNvSpPr/>
          <p:nvPr/>
        </p:nvSpPr>
        <p:spPr>
          <a:xfrm>
            <a:off x="10727165" y="4728161"/>
            <a:ext cx="393761" cy="31925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Eth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2E5BBC6F-15EC-4A58-AD46-9DF19750C965}"/>
              </a:ext>
            </a:extLst>
          </p:cNvPr>
          <p:cNvSpPr/>
          <p:nvPr/>
        </p:nvSpPr>
        <p:spPr>
          <a:xfrm>
            <a:off x="10965483" y="4744609"/>
            <a:ext cx="544896" cy="283759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pkt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1AC4C405-C46D-4CE1-89CF-01102FE55909}"/>
              </a:ext>
            </a:extLst>
          </p:cNvPr>
          <p:cNvSpPr/>
          <p:nvPr/>
        </p:nvSpPr>
        <p:spPr>
          <a:xfrm>
            <a:off x="6539977" y="5149689"/>
            <a:ext cx="544896" cy="283759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pkt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A701913B-2D49-4842-BC1B-5C00BE789F82}"/>
              </a:ext>
            </a:extLst>
          </p:cNvPr>
          <p:cNvCxnSpPr/>
          <p:nvPr/>
        </p:nvCxnSpPr>
        <p:spPr>
          <a:xfrm>
            <a:off x="6230076" y="5057932"/>
            <a:ext cx="357601" cy="0"/>
          </a:xfrm>
          <a:prstGeom prst="straightConnector1">
            <a:avLst/>
          </a:prstGeom>
          <a:ln w="793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674EB2F8-51D2-47FE-BB0D-5A5361B3267B}"/>
              </a:ext>
            </a:extLst>
          </p:cNvPr>
          <p:cNvSpPr txBox="1"/>
          <p:nvPr/>
        </p:nvSpPr>
        <p:spPr>
          <a:xfrm>
            <a:off x="6086805" y="43198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CPU</a:t>
            </a:r>
          </a:p>
          <a:p>
            <a:r>
              <a:rPr lang="en-US" dirty="0"/>
              <a:t>side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B352232-C6E3-4B6A-A820-DC4746909802}"/>
              </a:ext>
            </a:extLst>
          </p:cNvPr>
          <p:cNvSpPr txBox="1"/>
          <p:nvPr/>
        </p:nvSpPr>
        <p:spPr>
          <a:xfrm>
            <a:off x="10727107" y="3031540"/>
            <a:ext cx="1576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Local/Private Channels</a:t>
            </a:r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5A0CF044-36E2-4EE7-90AF-51E4C9D056F6}"/>
              </a:ext>
            </a:extLst>
          </p:cNvPr>
          <p:cNvSpPr/>
          <p:nvPr/>
        </p:nvSpPr>
        <p:spPr>
          <a:xfrm flipV="1">
            <a:off x="10558031" y="3672057"/>
            <a:ext cx="1008100" cy="959581"/>
          </a:xfrm>
          <a:custGeom>
            <a:avLst/>
            <a:gdLst>
              <a:gd name="connsiteX0" fmla="*/ 0 w 1022350"/>
              <a:gd name="connsiteY0" fmla="*/ 90743 h 1475043"/>
              <a:gd name="connsiteX1" fmla="*/ 698500 w 1022350"/>
              <a:gd name="connsiteY1" fmla="*/ 147893 h 1475043"/>
              <a:gd name="connsiteX2" fmla="*/ 1022350 w 1022350"/>
              <a:gd name="connsiteY2" fmla="*/ 1475043 h 147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2350" h="1475043">
                <a:moveTo>
                  <a:pt x="0" y="90743"/>
                </a:moveTo>
                <a:cubicBezTo>
                  <a:pt x="264054" y="3959"/>
                  <a:pt x="528108" y="-82824"/>
                  <a:pt x="698500" y="147893"/>
                </a:cubicBezTo>
                <a:cubicBezTo>
                  <a:pt x="868892" y="378610"/>
                  <a:pt x="945621" y="926826"/>
                  <a:pt x="1022350" y="1475043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427F4008-F0AF-3147-A40F-6231DAA47A59}"/>
              </a:ext>
            </a:extLst>
          </p:cNvPr>
          <p:cNvCxnSpPr>
            <a:cxnSpLocks/>
          </p:cNvCxnSpPr>
          <p:nvPr/>
        </p:nvCxnSpPr>
        <p:spPr>
          <a:xfrm flipH="1">
            <a:off x="3635392" y="4407573"/>
            <a:ext cx="6219" cy="316605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7A500464-0CF7-9545-986E-56020CE646F4}"/>
              </a:ext>
            </a:extLst>
          </p:cNvPr>
          <p:cNvCxnSpPr>
            <a:cxnSpLocks/>
          </p:cNvCxnSpPr>
          <p:nvPr/>
        </p:nvCxnSpPr>
        <p:spPr>
          <a:xfrm flipH="1">
            <a:off x="4410618" y="4408765"/>
            <a:ext cx="4102" cy="316604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86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-0.00208 L -0.09869 -0.00023 " pathEditMode="relative" ptsTypes="AA">
                                      <p:cBhvr>
                                        <p:cTn id="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00162 L 0.11927 0.00208 L 0.11823 -0.05741 " pathEditMode="relative" ptsTypes="AAA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5BB78-1D6A-4C4B-AAC6-8A07AFD31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3E53E-5933-0245-A4EE-FC8A05C8F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DDR5 asynchronous memory operations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Network-attached DIMM</a:t>
            </a:r>
          </a:p>
          <a:p>
            <a:pPr lvl="1"/>
            <a:r>
              <a:rPr lang="en-US" dirty="0" err="1"/>
              <a:t>NetDIMM</a:t>
            </a:r>
            <a:r>
              <a:rPr lang="en-US" dirty="0"/>
              <a:t> hardware architecture</a:t>
            </a:r>
          </a:p>
          <a:p>
            <a:pPr lvl="1"/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NetDIMM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software architecture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Evaluation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C59B1-6A99-F74D-BA2B-B32074C7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01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80FEB-BBCE-BE40-9ED9-EA1BFFEF2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NetDIMM</a:t>
            </a:r>
            <a:r>
              <a:rPr lang="en-US"/>
              <a:t> Hardware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D3FA7-4FFF-B143-BBE6-29E5D2C29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7A18AF-396A-5A4E-A799-E1D95E14C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DA1F648-A854-614C-AD63-277E7C6ECB1F}"/>
              </a:ext>
            </a:extLst>
          </p:cNvPr>
          <p:cNvGrpSpPr/>
          <p:nvPr/>
        </p:nvGrpSpPr>
        <p:grpSpPr>
          <a:xfrm>
            <a:off x="8016577" y="3359148"/>
            <a:ext cx="3460836" cy="1409306"/>
            <a:chOff x="4619245" y="2889598"/>
            <a:chExt cx="3460836" cy="140930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DEB9F11-6368-5A43-8201-DDFF84D6250A}"/>
                </a:ext>
              </a:extLst>
            </p:cNvPr>
            <p:cNvSpPr/>
            <p:nvPr/>
          </p:nvSpPr>
          <p:spPr>
            <a:xfrm>
              <a:off x="4619245" y="2889598"/>
              <a:ext cx="3131959" cy="1409305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55AA7FF-FE60-9149-B08A-861185770F32}"/>
                </a:ext>
              </a:extLst>
            </p:cNvPr>
            <p:cNvSpPr/>
            <p:nvPr/>
          </p:nvSpPr>
          <p:spPr>
            <a:xfrm rot="5400000">
              <a:off x="4476038" y="3199154"/>
              <a:ext cx="714704" cy="24423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/>
                <a:t>DRAM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FE51EB0-4D40-BB4C-87AE-B43447C58BCD}"/>
                </a:ext>
              </a:extLst>
            </p:cNvPr>
            <p:cNvCxnSpPr>
              <a:cxnSpLocks/>
            </p:cNvCxnSpPr>
            <p:nvPr/>
          </p:nvCxnSpPr>
          <p:spPr>
            <a:xfrm>
              <a:off x="4833390" y="3810837"/>
              <a:ext cx="2646935" cy="1476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F7ABCDD-83BE-0D46-AFF3-64ACBCDF2380}"/>
                </a:ext>
              </a:extLst>
            </p:cNvPr>
            <p:cNvCxnSpPr>
              <a:cxnSpLocks/>
              <a:endCxn id="33" idx="3"/>
            </p:cNvCxnSpPr>
            <p:nvPr/>
          </p:nvCxnSpPr>
          <p:spPr>
            <a:xfrm flipV="1">
              <a:off x="4833390" y="3678624"/>
              <a:ext cx="0" cy="14134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D6AEEFDD-FB3E-9E44-A5C5-E754259FD1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41711" y="3818301"/>
              <a:ext cx="0" cy="10888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399C277-8F13-1349-8D77-D18F2F6ADECD}"/>
                </a:ext>
              </a:extLst>
            </p:cNvPr>
            <p:cNvSpPr/>
            <p:nvPr/>
          </p:nvSpPr>
          <p:spPr>
            <a:xfrm>
              <a:off x="4711272" y="3922390"/>
              <a:ext cx="2891160" cy="292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err="1">
                  <a:solidFill>
                    <a:schemeClr val="tx1"/>
                  </a:solidFill>
                </a:rPr>
                <a:t>NetDIMM</a:t>
              </a:r>
              <a:r>
                <a:rPr lang="en-US">
                  <a:solidFill>
                    <a:schemeClr val="tx1"/>
                  </a:solidFill>
                </a:rPr>
                <a:t> Buffer Device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0DD93A4-38EA-5C40-BF9D-F96CD4500D9A}"/>
                </a:ext>
              </a:extLst>
            </p:cNvPr>
            <p:cNvSpPr/>
            <p:nvPr/>
          </p:nvSpPr>
          <p:spPr>
            <a:xfrm rot="5400000">
              <a:off x="4842391" y="3201394"/>
              <a:ext cx="714704" cy="24423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/>
                <a:t>DRAM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58D6EBA1-921F-4046-AB71-FA9275E118FB}"/>
                </a:ext>
              </a:extLst>
            </p:cNvPr>
            <p:cNvCxnSpPr>
              <a:cxnSpLocks/>
              <a:endCxn id="57" idx="3"/>
            </p:cNvCxnSpPr>
            <p:nvPr/>
          </p:nvCxnSpPr>
          <p:spPr>
            <a:xfrm flipH="1" flipV="1">
              <a:off x="5199743" y="3680864"/>
              <a:ext cx="1" cy="13910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38E6BD8-4B7D-5747-A397-F4379C89BB86}"/>
                </a:ext>
              </a:extLst>
            </p:cNvPr>
            <p:cNvSpPr/>
            <p:nvPr/>
          </p:nvSpPr>
          <p:spPr>
            <a:xfrm rot="5400000">
              <a:off x="5222488" y="3203482"/>
              <a:ext cx="714704" cy="24423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/>
                <a:t>DRAM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54269DD7-C42F-0241-9C0B-0BDED36A51EB}"/>
                </a:ext>
              </a:extLst>
            </p:cNvPr>
            <p:cNvCxnSpPr>
              <a:cxnSpLocks/>
              <a:endCxn id="59" idx="3"/>
            </p:cNvCxnSpPr>
            <p:nvPr/>
          </p:nvCxnSpPr>
          <p:spPr>
            <a:xfrm flipV="1">
              <a:off x="5579840" y="3682952"/>
              <a:ext cx="0" cy="13701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E4F188D-1B30-904E-8443-85FA84E8D0C3}"/>
                </a:ext>
              </a:extLst>
            </p:cNvPr>
            <p:cNvSpPr/>
            <p:nvPr/>
          </p:nvSpPr>
          <p:spPr>
            <a:xfrm rot="5400000">
              <a:off x="5602585" y="3205570"/>
              <a:ext cx="714704" cy="24423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/>
                <a:t>DRAM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C7948864-2F9A-4D48-8A00-D0C865F6D9E0}"/>
                </a:ext>
              </a:extLst>
            </p:cNvPr>
            <p:cNvCxnSpPr>
              <a:cxnSpLocks/>
              <a:endCxn id="61" idx="3"/>
            </p:cNvCxnSpPr>
            <p:nvPr/>
          </p:nvCxnSpPr>
          <p:spPr>
            <a:xfrm flipV="1">
              <a:off x="5959937" y="3685040"/>
              <a:ext cx="0" cy="13493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5DE522D-B2A2-D14F-B73C-ADC77744506E}"/>
                </a:ext>
              </a:extLst>
            </p:cNvPr>
            <p:cNvSpPr/>
            <p:nvPr/>
          </p:nvSpPr>
          <p:spPr>
            <a:xfrm rot="5400000">
              <a:off x="5982682" y="3207658"/>
              <a:ext cx="714704" cy="24423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/>
                <a:t>DRAM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11A8C4E6-A0C9-9047-A3C7-FF17C4155312}"/>
                </a:ext>
              </a:extLst>
            </p:cNvPr>
            <p:cNvCxnSpPr>
              <a:cxnSpLocks/>
              <a:endCxn id="63" idx="3"/>
            </p:cNvCxnSpPr>
            <p:nvPr/>
          </p:nvCxnSpPr>
          <p:spPr>
            <a:xfrm flipV="1">
              <a:off x="6340034" y="3687128"/>
              <a:ext cx="0" cy="13284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B4E1CB2-E86C-9D4B-8210-87610AF2F93B}"/>
                </a:ext>
              </a:extLst>
            </p:cNvPr>
            <p:cNvSpPr/>
            <p:nvPr/>
          </p:nvSpPr>
          <p:spPr>
            <a:xfrm rot="5400000">
              <a:off x="6362779" y="3209746"/>
              <a:ext cx="714704" cy="24423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/>
                <a:t>DRAM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2AC2BE73-7EE0-3647-B82A-4FF252EED554}"/>
                </a:ext>
              </a:extLst>
            </p:cNvPr>
            <p:cNvCxnSpPr>
              <a:cxnSpLocks/>
              <a:endCxn id="65" idx="3"/>
            </p:cNvCxnSpPr>
            <p:nvPr/>
          </p:nvCxnSpPr>
          <p:spPr>
            <a:xfrm flipV="1">
              <a:off x="6720131" y="3689216"/>
              <a:ext cx="0" cy="13075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C814899-7E8A-ED4F-B56E-7CD2F91DEA41}"/>
                </a:ext>
              </a:extLst>
            </p:cNvPr>
            <p:cNvSpPr/>
            <p:nvPr/>
          </p:nvSpPr>
          <p:spPr>
            <a:xfrm rot="5400000">
              <a:off x="6742876" y="3211834"/>
              <a:ext cx="714704" cy="24423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/>
                <a:t>DRAM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4D3CF647-6F4E-0149-8141-E44F5A702577}"/>
                </a:ext>
              </a:extLst>
            </p:cNvPr>
            <p:cNvCxnSpPr>
              <a:cxnSpLocks/>
              <a:endCxn id="67" idx="3"/>
            </p:cNvCxnSpPr>
            <p:nvPr/>
          </p:nvCxnSpPr>
          <p:spPr>
            <a:xfrm flipV="1">
              <a:off x="7100228" y="3691304"/>
              <a:ext cx="0" cy="12866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7700603-315B-F247-889D-85F103DB3BCF}"/>
                </a:ext>
              </a:extLst>
            </p:cNvPr>
            <p:cNvSpPr/>
            <p:nvPr/>
          </p:nvSpPr>
          <p:spPr>
            <a:xfrm rot="5400000">
              <a:off x="7122973" y="3213922"/>
              <a:ext cx="714704" cy="24423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/>
                <a:t>DRAM</a:t>
              </a: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11F04904-C4F8-4D4A-B79F-4D3B0D92509D}"/>
                </a:ext>
              </a:extLst>
            </p:cNvPr>
            <p:cNvCxnSpPr>
              <a:cxnSpLocks/>
              <a:endCxn id="69" idx="3"/>
            </p:cNvCxnSpPr>
            <p:nvPr/>
          </p:nvCxnSpPr>
          <p:spPr>
            <a:xfrm flipV="1">
              <a:off x="7480325" y="3693392"/>
              <a:ext cx="0" cy="13594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8449B82-A7A7-4241-A600-849A56D5855D}"/>
                </a:ext>
              </a:extLst>
            </p:cNvPr>
            <p:cNvSpPr/>
            <p:nvPr/>
          </p:nvSpPr>
          <p:spPr>
            <a:xfrm>
              <a:off x="4711272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71B7782-DF8F-C04D-9AAF-C4882C604EEB}"/>
                </a:ext>
              </a:extLst>
            </p:cNvPr>
            <p:cNvSpPr/>
            <p:nvPr/>
          </p:nvSpPr>
          <p:spPr>
            <a:xfrm>
              <a:off x="4833390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BEDCABC-3F38-D646-9DE5-89A7653EBC2C}"/>
                </a:ext>
              </a:extLst>
            </p:cNvPr>
            <p:cNvSpPr/>
            <p:nvPr/>
          </p:nvSpPr>
          <p:spPr>
            <a:xfrm>
              <a:off x="4955508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EE33FB5-1B57-3047-A6B7-1951FCA1EB78}"/>
                </a:ext>
              </a:extLst>
            </p:cNvPr>
            <p:cNvSpPr/>
            <p:nvPr/>
          </p:nvSpPr>
          <p:spPr>
            <a:xfrm>
              <a:off x="5077626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1E89A2F-240C-1745-B258-ACCC1F3677A0}"/>
                </a:ext>
              </a:extLst>
            </p:cNvPr>
            <p:cNvSpPr/>
            <p:nvPr/>
          </p:nvSpPr>
          <p:spPr>
            <a:xfrm>
              <a:off x="5199744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DB7C5F4-FC8D-1E4C-B332-6417F4718EA6}"/>
                </a:ext>
              </a:extLst>
            </p:cNvPr>
            <p:cNvSpPr/>
            <p:nvPr/>
          </p:nvSpPr>
          <p:spPr>
            <a:xfrm>
              <a:off x="5321862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7691FD74-D9F9-3945-A032-48BED331EA69}"/>
                </a:ext>
              </a:extLst>
            </p:cNvPr>
            <p:cNvSpPr/>
            <p:nvPr/>
          </p:nvSpPr>
          <p:spPr>
            <a:xfrm>
              <a:off x="5443980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0BE1620-0D0C-8B46-859A-9CE81368A19D}"/>
                </a:ext>
              </a:extLst>
            </p:cNvPr>
            <p:cNvSpPr/>
            <p:nvPr/>
          </p:nvSpPr>
          <p:spPr>
            <a:xfrm>
              <a:off x="5566098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EAA6F8B-123C-9542-B3A1-01D0567B689D}"/>
                </a:ext>
              </a:extLst>
            </p:cNvPr>
            <p:cNvSpPr/>
            <p:nvPr/>
          </p:nvSpPr>
          <p:spPr>
            <a:xfrm>
              <a:off x="5688216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BF54EF8-5930-274B-AC78-BF451003A90B}"/>
                </a:ext>
              </a:extLst>
            </p:cNvPr>
            <p:cNvSpPr/>
            <p:nvPr/>
          </p:nvSpPr>
          <p:spPr>
            <a:xfrm>
              <a:off x="5810334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39CF08B-1A1E-7C41-BFEC-AAAAE07AA9DC}"/>
                </a:ext>
              </a:extLst>
            </p:cNvPr>
            <p:cNvSpPr/>
            <p:nvPr/>
          </p:nvSpPr>
          <p:spPr>
            <a:xfrm>
              <a:off x="5932452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08650B1C-56BC-DB48-9F07-EE1ECE592E97}"/>
                </a:ext>
              </a:extLst>
            </p:cNvPr>
            <p:cNvSpPr/>
            <p:nvPr/>
          </p:nvSpPr>
          <p:spPr>
            <a:xfrm>
              <a:off x="6054570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B1529D1-0307-3E47-A165-5C3401C4A298}"/>
                </a:ext>
              </a:extLst>
            </p:cNvPr>
            <p:cNvSpPr/>
            <p:nvPr/>
          </p:nvSpPr>
          <p:spPr>
            <a:xfrm>
              <a:off x="6176688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D7C91E0-320A-4747-B4DE-3FA6F827FED2}"/>
                </a:ext>
              </a:extLst>
            </p:cNvPr>
            <p:cNvSpPr/>
            <p:nvPr/>
          </p:nvSpPr>
          <p:spPr>
            <a:xfrm>
              <a:off x="6298806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7C32ACD9-14DF-E940-9D74-221AFFB647E6}"/>
                </a:ext>
              </a:extLst>
            </p:cNvPr>
            <p:cNvSpPr/>
            <p:nvPr/>
          </p:nvSpPr>
          <p:spPr>
            <a:xfrm>
              <a:off x="6420924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F385204-D1B7-684A-A837-666CDD32E0B1}"/>
                </a:ext>
              </a:extLst>
            </p:cNvPr>
            <p:cNvSpPr/>
            <p:nvPr/>
          </p:nvSpPr>
          <p:spPr>
            <a:xfrm>
              <a:off x="6543042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759BE7E-4040-234A-A917-D26C6AA31AE4}"/>
                </a:ext>
              </a:extLst>
            </p:cNvPr>
            <p:cNvSpPr/>
            <p:nvPr/>
          </p:nvSpPr>
          <p:spPr>
            <a:xfrm>
              <a:off x="6665160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742F95D1-2A3C-9B4A-AE78-7CF352A6A452}"/>
                </a:ext>
              </a:extLst>
            </p:cNvPr>
            <p:cNvSpPr/>
            <p:nvPr/>
          </p:nvSpPr>
          <p:spPr>
            <a:xfrm>
              <a:off x="6787278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A69F0635-D61F-464C-B65C-062C5DFF0CC6}"/>
                </a:ext>
              </a:extLst>
            </p:cNvPr>
            <p:cNvSpPr/>
            <p:nvPr/>
          </p:nvSpPr>
          <p:spPr>
            <a:xfrm>
              <a:off x="6909396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7A7BDB8-EF34-C049-ADF9-0D7A3941C9F4}"/>
                </a:ext>
              </a:extLst>
            </p:cNvPr>
            <p:cNvSpPr/>
            <p:nvPr/>
          </p:nvSpPr>
          <p:spPr>
            <a:xfrm>
              <a:off x="7031514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144A89CD-06C5-1F43-8B9C-F37202077911}"/>
                </a:ext>
              </a:extLst>
            </p:cNvPr>
            <p:cNvSpPr/>
            <p:nvPr/>
          </p:nvSpPr>
          <p:spPr>
            <a:xfrm>
              <a:off x="7153632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DD2A0EB-2C70-4845-9E6D-CE0BCF75D044}"/>
                </a:ext>
              </a:extLst>
            </p:cNvPr>
            <p:cNvSpPr/>
            <p:nvPr/>
          </p:nvSpPr>
          <p:spPr>
            <a:xfrm>
              <a:off x="7275750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119F11E9-EFD8-FE4E-95D1-E93C745001CB}"/>
                </a:ext>
              </a:extLst>
            </p:cNvPr>
            <p:cNvSpPr/>
            <p:nvPr/>
          </p:nvSpPr>
          <p:spPr>
            <a:xfrm>
              <a:off x="7397868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4B5D4D17-543F-EB4D-B0AE-0E5656DB96E2}"/>
                </a:ext>
              </a:extLst>
            </p:cNvPr>
            <p:cNvSpPr/>
            <p:nvPr/>
          </p:nvSpPr>
          <p:spPr>
            <a:xfrm>
              <a:off x="7519986" y="4214414"/>
              <a:ext cx="122118" cy="844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C3CF533-A02B-E841-AEFA-1F260C6F86D8}"/>
                </a:ext>
              </a:extLst>
            </p:cNvPr>
            <p:cNvSpPr/>
            <p:nvPr/>
          </p:nvSpPr>
          <p:spPr>
            <a:xfrm>
              <a:off x="7705514" y="3903410"/>
              <a:ext cx="374567" cy="29454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>
                  <a:ln>
                    <a:solidFill>
                      <a:schemeClr val="accent1">
                        <a:shade val="50000"/>
                      </a:schemeClr>
                    </a:solidFill>
                  </a:ln>
                  <a:solidFill>
                    <a:schemeClr val="tx1"/>
                  </a:solidFill>
                </a:rPr>
                <a:t>Eth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1CCDE4A-90D0-2E45-B838-53BA4F0D6C04}"/>
              </a:ext>
            </a:extLst>
          </p:cNvPr>
          <p:cNvSpPr/>
          <p:nvPr/>
        </p:nvSpPr>
        <p:spPr>
          <a:xfrm>
            <a:off x="1280160" y="3008530"/>
            <a:ext cx="3818875" cy="26110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E7E7DAD-B1EA-6642-9250-E37E865A91B1}"/>
              </a:ext>
            </a:extLst>
          </p:cNvPr>
          <p:cNvSpPr/>
          <p:nvPr/>
        </p:nvSpPr>
        <p:spPr>
          <a:xfrm>
            <a:off x="2025842" y="3084958"/>
            <a:ext cx="2998888" cy="511761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Local Mem Ctrl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218CCD2-DFBA-794B-A434-95C5A9C9D85D}"/>
              </a:ext>
            </a:extLst>
          </p:cNvPr>
          <p:cNvSpPr/>
          <p:nvPr/>
        </p:nvSpPr>
        <p:spPr>
          <a:xfrm>
            <a:off x="3861612" y="3838289"/>
            <a:ext cx="1163118" cy="1705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nNIC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B94CAD8-3C6E-CE4F-A635-E51E394C81D3}"/>
              </a:ext>
            </a:extLst>
          </p:cNvPr>
          <p:cNvSpPr/>
          <p:nvPr/>
        </p:nvSpPr>
        <p:spPr>
          <a:xfrm rot="5400000">
            <a:off x="2845505" y="4799469"/>
            <a:ext cx="1116295" cy="41912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err="1">
                <a:solidFill>
                  <a:schemeClr val="tx1"/>
                </a:solidFill>
              </a:rPr>
              <a:t>nPref</a:t>
            </a:r>
            <a:endParaRPr lang="en-US" sz="2400">
              <a:solidFill>
                <a:schemeClr val="tx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0B05531-57EA-DB41-A337-E0B7CEBA4A9F}"/>
              </a:ext>
            </a:extLst>
          </p:cNvPr>
          <p:cNvCxnSpPr/>
          <p:nvPr/>
        </p:nvCxnSpPr>
        <p:spPr>
          <a:xfrm>
            <a:off x="2753360" y="3596719"/>
            <a:ext cx="0" cy="224471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1E06122-8239-F441-8602-A0F38CFA6A95}"/>
              </a:ext>
            </a:extLst>
          </p:cNvPr>
          <p:cNvCxnSpPr/>
          <p:nvPr/>
        </p:nvCxnSpPr>
        <p:spPr>
          <a:xfrm>
            <a:off x="3411988" y="4213289"/>
            <a:ext cx="0" cy="224471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15F252DF-7AB4-0F42-9A47-D63ABCC39D81}"/>
              </a:ext>
            </a:extLst>
          </p:cNvPr>
          <p:cNvCxnSpPr>
            <a:cxnSpLocks/>
          </p:cNvCxnSpPr>
          <p:nvPr/>
        </p:nvCxnSpPr>
        <p:spPr>
          <a:xfrm>
            <a:off x="3613215" y="4012870"/>
            <a:ext cx="257979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F539CFC1-01BD-3E43-957C-9D83D7F3356D}"/>
              </a:ext>
            </a:extLst>
          </p:cNvPr>
          <p:cNvCxnSpPr>
            <a:cxnSpLocks/>
          </p:cNvCxnSpPr>
          <p:nvPr/>
        </p:nvCxnSpPr>
        <p:spPr>
          <a:xfrm>
            <a:off x="2907208" y="4954680"/>
            <a:ext cx="286883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7EB9B5E4-A393-F540-ACCC-6516ABD266A0}"/>
              </a:ext>
            </a:extLst>
          </p:cNvPr>
          <p:cNvCxnSpPr/>
          <p:nvPr/>
        </p:nvCxnSpPr>
        <p:spPr>
          <a:xfrm>
            <a:off x="2890520" y="2860487"/>
            <a:ext cx="0" cy="224471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9B828547-4522-0F48-A818-524451ED0E81}"/>
              </a:ext>
            </a:extLst>
          </p:cNvPr>
          <p:cNvCxnSpPr/>
          <p:nvPr/>
        </p:nvCxnSpPr>
        <p:spPr>
          <a:xfrm>
            <a:off x="3303448" y="2860487"/>
            <a:ext cx="0" cy="224471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59ED818E-F83A-9941-85EB-1554C5B89D50}"/>
              </a:ext>
            </a:extLst>
          </p:cNvPr>
          <p:cNvCxnSpPr/>
          <p:nvPr/>
        </p:nvCxnSpPr>
        <p:spPr>
          <a:xfrm>
            <a:off x="3716376" y="2860487"/>
            <a:ext cx="0" cy="224471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86AF1219-92B4-3841-A663-CFDB934D1427}"/>
              </a:ext>
            </a:extLst>
          </p:cNvPr>
          <p:cNvCxnSpPr/>
          <p:nvPr/>
        </p:nvCxnSpPr>
        <p:spPr>
          <a:xfrm>
            <a:off x="4129304" y="2860487"/>
            <a:ext cx="0" cy="224471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C8D2F96-F785-964B-AC1B-B6CB34A9BB20}"/>
              </a:ext>
            </a:extLst>
          </p:cNvPr>
          <p:cNvSpPr/>
          <p:nvPr/>
        </p:nvSpPr>
        <p:spPr>
          <a:xfrm>
            <a:off x="2025842" y="2105116"/>
            <a:ext cx="2998888" cy="7503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DRAM Devices 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568B8707-7F9E-F94F-B473-AA156B751972}"/>
              </a:ext>
            </a:extLst>
          </p:cNvPr>
          <p:cNvSpPr txBox="1"/>
          <p:nvPr/>
        </p:nvSpPr>
        <p:spPr>
          <a:xfrm>
            <a:off x="6368" y="4352199"/>
            <a:ext cx="1306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Global DDR </a:t>
            </a:r>
          </a:p>
          <a:p>
            <a:pPr algn="ctr"/>
            <a:r>
              <a:rPr lang="en-US"/>
              <a:t>Channel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52618A-C558-154C-A438-B210BA9E303E}"/>
              </a:ext>
            </a:extLst>
          </p:cNvPr>
          <p:cNvSpPr txBox="1"/>
          <p:nvPr/>
        </p:nvSpPr>
        <p:spPr>
          <a:xfrm>
            <a:off x="5099035" y="5674798"/>
            <a:ext cx="2504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Near-Memory NIC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62381F7-D1FD-8247-B49A-D254D2928C05}"/>
              </a:ext>
            </a:extLst>
          </p:cNvPr>
          <p:cNvCxnSpPr>
            <a:cxnSpLocks/>
          </p:cNvCxnSpPr>
          <p:nvPr/>
        </p:nvCxnSpPr>
        <p:spPr>
          <a:xfrm>
            <a:off x="5055903" y="2106119"/>
            <a:ext cx="5953904" cy="13273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2C730907-01A7-0B41-813D-2ABD42DBB1E2}"/>
              </a:ext>
            </a:extLst>
          </p:cNvPr>
          <p:cNvCxnSpPr>
            <a:cxnSpLocks/>
          </p:cNvCxnSpPr>
          <p:nvPr/>
        </p:nvCxnSpPr>
        <p:spPr>
          <a:xfrm>
            <a:off x="5055903" y="2860080"/>
            <a:ext cx="3052701" cy="12880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D684BBDF-E3E6-8142-8898-0AF832389D32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5099035" y="3018837"/>
            <a:ext cx="4455149" cy="13731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307B094E-CDC3-284D-94FB-6708DAEE969F}"/>
              </a:ext>
            </a:extLst>
          </p:cNvPr>
          <p:cNvCxnSpPr>
            <a:cxnSpLocks/>
            <a:endCxn id="53" idx="2"/>
          </p:cNvCxnSpPr>
          <p:nvPr/>
        </p:nvCxnSpPr>
        <p:spPr>
          <a:xfrm flipV="1">
            <a:off x="5116757" y="4683964"/>
            <a:ext cx="4437427" cy="9702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D05DF18-2833-42E2-81AA-5A3919E556A6}"/>
              </a:ext>
            </a:extLst>
          </p:cNvPr>
          <p:cNvSpPr/>
          <p:nvPr/>
        </p:nvSpPr>
        <p:spPr>
          <a:xfrm>
            <a:off x="1937358" y="4427104"/>
            <a:ext cx="969850" cy="111629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nCache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43E6A049-F5EE-46C7-964C-ED315B11CB42}"/>
              </a:ext>
            </a:extLst>
          </p:cNvPr>
          <p:cNvSpPr/>
          <p:nvPr/>
        </p:nvSpPr>
        <p:spPr>
          <a:xfrm>
            <a:off x="1937358" y="3838289"/>
            <a:ext cx="1675858" cy="3815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nController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3245B12-FAF4-4277-B7AB-031F84825206}"/>
              </a:ext>
            </a:extLst>
          </p:cNvPr>
          <p:cNvSpPr/>
          <p:nvPr/>
        </p:nvSpPr>
        <p:spPr>
          <a:xfrm rot="5400000">
            <a:off x="655649" y="4491507"/>
            <a:ext cx="1722206" cy="38157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DDR5 PHY</a:t>
            </a: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8D367EBD-13FA-422C-9CA9-B2A1E4B0CB6A}"/>
              </a:ext>
            </a:extLst>
          </p:cNvPr>
          <p:cNvCxnSpPr/>
          <p:nvPr/>
        </p:nvCxnSpPr>
        <p:spPr>
          <a:xfrm>
            <a:off x="2473960" y="4205985"/>
            <a:ext cx="0" cy="224471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DD3BA500-452E-43C0-A37C-B09EA09AC18D}"/>
              </a:ext>
            </a:extLst>
          </p:cNvPr>
          <p:cNvCxnSpPr>
            <a:cxnSpLocks/>
          </p:cNvCxnSpPr>
          <p:nvPr/>
        </p:nvCxnSpPr>
        <p:spPr>
          <a:xfrm>
            <a:off x="1688489" y="4012870"/>
            <a:ext cx="257979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021AE9F-66E1-410D-9D3A-250DAC6D0328}"/>
              </a:ext>
            </a:extLst>
          </p:cNvPr>
          <p:cNvCxnSpPr>
            <a:cxnSpLocks/>
          </p:cNvCxnSpPr>
          <p:nvPr/>
        </p:nvCxnSpPr>
        <p:spPr>
          <a:xfrm>
            <a:off x="1067986" y="4729853"/>
            <a:ext cx="257979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C793355-25A2-174D-99AB-02BB7B0D838D}"/>
              </a:ext>
            </a:extLst>
          </p:cNvPr>
          <p:cNvSpPr/>
          <p:nvPr/>
        </p:nvSpPr>
        <p:spPr>
          <a:xfrm>
            <a:off x="1887835" y="3018837"/>
            <a:ext cx="3214882" cy="261101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CF9CC389-AE3A-456A-95B0-054CF0AAC074}"/>
              </a:ext>
            </a:extLst>
          </p:cNvPr>
          <p:cNvSpPr txBox="1"/>
          <p:nvPr/>
        </p:nvSpPr>
        <p:spPr>
          <a:xfrm>
            <a:off x="1280160" y="5654239"/>
            <a:ext cx="3818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NetDIMM</a:t>
            </a:r>
            <a:r>
              <a:rPr lang="en-US" sz="2400" dirty="0"/>
              <a:t> buffer device</a:t>
            </a:r>
          </a:p>
        </p:txBody>
      </p: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30B9ED50-30D1-4E60-A76B-D5A85F50F66E}"/>
              </a:ext>
            </a:extLst>
          </p:cNvPr>
          <p:cNvCxnSpPr>
            <a:cxnSpLocks/>
          </p:cNvCxnSpPr>
          <p:nvPr/>
        </p:nvCxnSpPr>
        <p:spPr>
          <a:xfrm>
            <a:off x="5024730" y="5448897"/>
            <a:ext cx="257979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7E106C03-EF79-4B27-8E65-880A1D7F7861}"/>
              </a:ext>
            </a:extLst>
          </p:cNvPr>
          <p:cNvSpPr txBox="1"/>
          <p:nvPr/>
        </p:nvSpPr>
        <p:spPr>
          <a:xfrm>
            <a:off x="5070593" y="5125731"/>
            <a:ext cx="1163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Ethernet</a:t>
            </a:r>
          </a:p>
          <a:p>
            <a:pPr algn="ctr"/>
            <a:r>
              <a:rPr lang="en-US" dirty="0"/>
              <a:t>Connector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AB95A9A-977E-2F4E-8C43-EFF8E82B82C6}"/>
              </a:ext>
            </a:extLst>
          </p:cNvPr>
          <p:cNvSpPr txBox="1"/>
          <p:nvPr/>
        </p:nvSpPr>
        <p:spPr>
          <a:xfrm>
            <a:off x="175007" y="2158383"/>
            <a:ext cx="1576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Local/Private Channels</a:t>
            </a:r>
          </a:p>
        </p:txBody>
      </p:sp>
      <p:sp>
        <p:nvSpPr>
          <p:cNvPr id="99" name="Freeform: Shape 61">
            <a:extLst>
              <a:ext uri="{FF2B5EF4-FFF2-40B4-BE49-F238E27FC236}">
                <a16:creationId xmlns:a16="http://schemas.microsoft.com/office/drawing/2014/main" id="{CB10DF7B-0BE5-B24E-816E-AB545A22A978}"/>
              </a:ext>
            </a:extLst>
          </p:cNvPr>
          <p:cNvSpPr/>
          <p:nvPr/>
        </p:nvSpPr>
        <p:spPr>
          <a:xfrm>
            <a:off x="1162050" y="2724150"/>
            <a:ext cx="1609725" cy="257175"/>
          </a:xfrm>
          <a:custGeom>
            <a:avLst/>
            <a:gdLst>
              <a:gd name="connsiteX0" fmla="*/ 0 w 1609725"/>
              <a:gd name="connsiteY0" fmla="*/ 0 h 257175"/>
              <a:gd name="connsiteX1" fmla="*/ 466725 w 1609725"/>
              <a:gd name="connsiteY1" fmla="*/ 152400 h 257175"/>
              <a:gd name="connsiteX2" fmla="*/ 1609725 w 1609725"/>
              <a:gd name="connsiteY2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9725" h="257175">
                <a:moveTo>
                  <a:pt x="0" y="0"/>
                </a:moveTo>
                <a:cubicBezTo>
                  <a:pt x="99219" y="54769"/>
                  <a:pt x="198438" y="109538"/>
                  <a:pt x="466725" y="152400"/>
                </a:cubicBezTo>
                <a:cubicBezTo>
                  <a:pt x="735012" y="195262"/>
                  <a:pt x="1172368" y="226218"/>
                  <a:pt x="1609725" y="257175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7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A9B6CE0-352E-CF4A-B770-7F9A0404D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5636" y="1463039"/>
            <a:ext cx="6251563" cy="5029200"/>
          </a:xfrm>
        </p:spPr>
        <p:txBody>
          <a:bodyPr/>
          <a:lstStyle/>
          <a:p>
            <a:r>
              <a:rPr lang="en-US" dirty="0" err="1"/>
              <a:t>nController</a:t>
            </a:r>
            <a:endParaRPr lang="en-US" dirty="0"/>
          </a:p>
          <a:p>
            <a:pPr lvl="1"/>
            <a:r>
              <a:rPr lang="en-US" dirty="0"/>
              <a:t>Datapath control for NIC/DDR5 PHY accesses</a:t>
            </a:r>
          </a:p>
          <a:p>
            <a:pPr lvl="1"/>
            <a:r>
              <a:rPr lang="en-US" dirty="0"/>
              <a:t>Snoop write req and invalidate </a:t>
            </a:r>
            <a:r>
              <a:rPr lang="en-US" dirty="0" err="1"/>
              <a:t>nCache</a:t>
            </a:r>
            <a:r>
              <a:rPr lang="en-US" dirty="0"/>
              <a:t> </a:t>
            </a:r>
          </a:p>
          <a:p>
            <a:r>
              <a:rPr lang="en-US" dirty="0" err="1"/>
              <a:t>nCache</a:t>
            </a:r>
            <a:endParaRPr lang="en-US" dirty="0"/>
          </a:p>
          <a:p>
            <a:pPr lvl="1"/>
            <a:r>
              <a:rPr lang="en-US" dirty="0"/>
              <a:t>Inclusive set-associative cache</a:t>
            </a:r>
          </a:p>
          <a:p>
            <a:pPr lvl="1"/>
            <a:r>
              <a:rPr lang="en-US" dirty="0"/>
              <a:t>Invalidate after read</a:t>
            </a:r>
          </a:p>
          <a:p>
            <a:r>
              <a:rPr lang="en-US" dirty="0" err="1"/>
              <a:t>nPrefetcher</a:t>
            </a:r>
            <a:endParaRPr lang="en-US" dirty="0"/>
          </a:p>
          <a:p>
            <a:pPr lvl="1"/>
            <a:r>
              <a:rPr lang="en-US" dirty="0"/>
              <a:t>Network data accesses are to consecutive addresses</a:t>
            </a:r>
          </a:p>
          <a:p>
            <a:pPr lvl="1"/>
            <a:r>
              <a:rPr lang="en-US" dirty="0"/>
              <a:t>Start prefetching into </a:t>
            </a:r>
            <a:r>
              <a:rPr lang="en-US" dirty="0" err="1"/>
              <a:t>nCache</a:t>
            </a:r>
            <a:r>
              <a:rPr lang="en-US" dirty="0"/>
              <a:t> after the first access from host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180FEB-BBCE-BE40-9ED9-EA1BFFEF2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NetDIMM</a:t>
            </a:r>
            <a:r>
              <a:rPr lang="en-US"/>
              <a:t> Hardware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D3FA7-4FFF-B143-BBE6-29E5D2C29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568DF5-EC83-E846-88D5-E0A129AE9E2E}"/>
              </a:ext>
            </a:extLst>
          </p:cNvPr>
          <p:cNvSpPr/>
          <p:nvPr/>
        </p:nvSpPr>
        <p:spPr>
          <a:xfrm>
            <a:off x="1280160" y="3008530"/>
            <a:ext cx="3818875" cy="26110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19A0B14-36C6-334D-9755-35D4D0D5AA0C}"/>
              </a:ext>
            </a:extLst>
          </p:cNvPr>
          <p:cNvSpPr/>
          <p:nvPr/>
        </p:nvSpPr>
        <p:spPr>
          <a:xfrm>
            <a:off x="2025842" y="3084958"/>
            <a:ext cx="2998888" cy="511761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Local Mem Ctrl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24E427A-272C-6446-A895-443046BCC00C}"/>
              </a:ext>
            </a:extLst>
          </p:cNvPr>
          <p:cNvSpPr/>
          <p:nvPr/>
        </p:nvSpPr>
        <p:spPr>
          <a:xfrm>
            <a:off x="3861612" y="3838289"/>
            <a:ext cx="1163118" cy="1705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nNIC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58D79B9-528F-EC47-A12B-91D8EFD07B89}"/>
              </a:ext>
            </a:extLst>
          </p:cNvPr>
          <p:cNvSpPr/>
          <p:nvPr/>
        </p:nvSpPr>
        <p:spPr>
          <a:xfrm rot="5400000">
            <a:off x="2845505" y="4799469"/>
            <a:ext cx="1116295" cy="41912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err="1">
                <a:solidFill>
                  <a:schemeClr val="tx1"/>
                </a:solidFill>
              </a:rPr>
              <a:t>nPref</a:t>
            </a:r>
            <a:endParaRPr lang="en-US" sz="240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BDEF77F-9655-474E-AC28-6174FC7A7D6E}"/>
              </a:ext>
            </a:extLst>
          </p:cNvPr>
          <p:cNvCxnSpPr/>
          <p:nvPr/>
        </p:nvCxnSpPr>
        <p:spPr>
          <a:xfrm>
            <a:off x="2753360" y="3596719"/>
            <a:ext cx="0" cy="224471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4830FE1-4BE3-3744-9AB5-D93FC6BF37B9}"/>
              </a:ext>
            </a:extLst>
          </p:cNvPr>
          <p:cNvCxnSpPr/>
          <p:nvPr/>
        </p:nvCxnSpPr>
        <p:spPr>
          <a:xfrm>
            <a:off x="3411988" y="4213289"/>
            <a:ext cx="0" cy="224471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EB9DC1C-15D9-E444-B187-70314F6F0142}"/>
              </a:ext>
            </a:extLst>
          </p:cNvPr>
          <p:cNvCxnSpPr>
            <a:cxnSpLocks/>
          </p:cNvCxnSpPr>
          <p:nvPr/>
        </p:nvCxnSpPr>
        <p:spPr>
          <a:xfrm>
            <a:off x="3613215" y="4012870"/>
            <a:ext cx="257979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EC92B7C-B136-0D4D-BE0C-030E1EC8018A}"/>
              </a:ext>
            </a:extLst>
          </p:cNvPr>
          <p:cNvCxnSpPr>
            <a:cxnSpLocks/>
          </p:cNvCxnSpPr>
          <p:nvPr/>
        </p:nvCxnSpPr>
        <p:spPr>
          <a:xfrm>
            <a:off x="2907208" y="4954680"/>
            <a:ext cx="286883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544E7AB-9D4A-574A-A97D-CAC19E7E1C9A}"/>
              </a:ext>
            </a:extLst>
          </p:cNvPr>
          <p:cNvCxnSpPr/>
          <p:nvPr/>
        </p:nvCxnSpPr>
        <p:spPr>
          <a:xfrm>
            <a:off x="2890520" y="2860487"/>
            <a:ext cx="0" cy="224471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83546A7-936A-9246-A9E2-37F79CF79B83}"/>
              </a:ext>
            </a:extLst>
          </p:cNvPr>
          <p:cNvCxnSpPr/>
          <p:nvPr/>
        </p:nvCxnSpPr>
        <p:spPr>
          <a:xfrm>
            <a:off x="3303448" y="2860487"/>
            <a:ext cx="0" cy="224471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7CD9B5C-CAE2-7448-A95F-7BA6A7F77B6B}"/>
              </a:ext>
            </a:extLst>
          </p:cNvPr>
          <p:cNvCxnSpPr/>
          <p:nvPr/>
        </p:nvCxnSpPr>
        <p:spPr>
          <a:xfrm>
            <a:off x="3716376" y="2860487"/>
            <a:ext cx="0" cy="224471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3296C98-6A47-4D4C-BBB6-122B1BCB28B2}"/>
              </a:ext>
            </a:extLst>
          </p:cNvPr>
          <p:cNvCxnSpPr/>
          <p:nvPr/>
        </p:nvCxnSpPr>
        <p:spPr>
          <a:xfrm>
            <a:off x="4129304" y="2860487"/>
            <a:ext cx="0" cy="224471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F0CA37A0-70EB-CB41-962D-93D8AF083781}"/>
              </a:ext>
            </a:extLst>
          </p:cNvPr>
          <p:cNvSpPr/>
          <p:nvPr/>
        </p:nvSpPr>
        <p:spPr>
          <a:xfrm>
            <a:off x="2025842" y="2105116"/>
            <a:ext cx="2998888" cy="7503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DRAM Devices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FE8FEB5-A2C5-6E40-86A2-2722FF94DC49}"/>
              </a:ext>
            </a:extLst>
          </p:cNvPr>
          <p:cNvCxnSpPr>
            <a:cxnSpLocks/>
          </p:cNvCxnSpPr>
          <p:nvPr/>
        </p:nvCxnSpPr>
        <p:spPr>
          <a:xfrm>
            <a:off x="5024730" y="5448897"/>
            <a:ext cx="257979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5834775C-F4B9-AD4B-91F7-5B7657BF0233}"/>
              </a:ext>
            </a:extLst>
          </p:cNvPr>
          <p:cNvSpPr txBox="1"/>
          <p:nvPr/>
        </p:nvSpPr>
        <p:spPr>
          <a:xfrm>
            <a:off x="6368" y="4352199"/>
            <a:ext cx="1306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Global DDR </a:t>
            </a:r>
          </a:p>
          <a:p>
            <a:pPr algn="ctr"/>
            <a:r>
              <a:rPr lang="en-US" dirty="0"/>
              <a:t>Channel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2FB9DFC-C576-0647-8461-BD0C8FE3C966}"/>
              </a:ext>
            </a:extLst>
          </p:cNvPr>
          <p:cNvSpPr txBox="1"/>
          <p:nvPr/>
        </p:nvSpPr>
        <p:spPr>
          <a:xfrm>
            <a:off x="5070593" y="5125731"/>
            <a:ext cx="1163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Ethernet</a:t>
            </a:r>
          </a:p>
          <a:p>
            <a:pPr algn="ctr"/>
            <a:r>
              <a:rPr lang="en-US" dirty="0"/>
              <a:t>Connector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A1BDB5-8537-4B3C-9736-D06DBC18440E}"/>
              </a:ext>
            </a:extLst>
          </p:cNvPr>
          <p:cNvSpPr txBox="1"/>
          <p:nvPr/>
        </p:nvSpPr>
        <p:spPr>
          <a:xfrm>
            <a:off x="1280160" y="5654239"/>
            <a:ext cx="3818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NetDIMM</a:t>
            </a:r>
            <a:r>
              <a:rPr lang="en-US" sz="2400" dirty="0"/>
              <a:t> buffer device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18C70A7-CAD1-43C2-BBA7-43F934099ACE}"/>
              </a:ext>
            </a:extLst>
          </p:cNvPr>
          <p:cNvSpPr/>
          <p:nvPr/>
        </p:nvSpPr>
        <p:spPr>
          <a:xfrm>
            <a:off x="1937358" y="4427104"/>
            <a:ext cx="969850" cy="111629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nCache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F49EA63-CBE7-4F83-9252-5429084F377E}"/>
              </a:ext>
            </a:extLst>
          </p:cNvPr>
          <p:cNvSpPr/>
          <p:nvPr/>
        </p:nvSpPr>
        <p:spPr>
          <a:xfrm>
            <a:off x="1937358" y="3838289"/>
            <a:ext cx="1675858" cy="3815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nController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2433BAE-F4BB-462E-8EE1-E9D72C25CA21}"/>
              </a:ext>
            </a:extLst>
          </p:cNvPr>
          <p:cNvSpPr/>
          <p:nvPr/>
        </p:nvSpPr>
        <p:spPr>
          <a:xfrm rot="5400000">
            <a:off x="655649" y="4491507"/>
            <a:ext cx="1722206" cy="38157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DDR5 PHY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F10C887-21C9-41FA-B398-D18FC014CC4A}"/>
              </a:ext>
            </a:extLst>
          </p:cNvPr>
          <p:cNvCxnSpPr/>
          <p:nvPr/>
        </p:nvCxnSpPr>
        <p:spPr>
          <a:xfrm>
            <a:off x="2473960" y="4205985"/>
            <a:ext cx="0" cy="224471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2582ADE-DA70-404C-A206-1925DA42A73C}"/>
              </a:ext>
            </a:extLst>
          </p:cNvPr>
          <p:cNvCxnSpPr>
            <a:cxnSpLocks/>
          </p:cNvCxnSpPr>
          <p:nvPr/>
        </p:nvCxnSpPr>
        <p:spPr>
          <a:xfrm>
            <a:off x="1688489" y="4012870"/>
            <a:ext cx="257979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3CF730D-39C2-4CEA-BDA4-39DD83CEF6A3}"/>
              </a:ext>
            </a:extLst>
          </p:cNvPr>
          <p:cNvCxnSpPr>
            <a:cxnSpLocks/>
          </p:cNvCxnSpPr>
          <p:nvPr/>
        </p:nvCxnSpPr>
        <p:spPr>
          <a:xfrm>
            <a:off x="1067986" y="4729853"/>
            <a:ext cx="257979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B6494F31-E77B-CF42-80BB-483E4E07A9E3}"/>
              </a:ext>
            </a:extLst>
          </p:cNvPr>
          <p:cNvSpPr/>
          <p:nvPr/>
        </p:nvSpPr>
        <p:spPr>
          <a:xfrm>
            <a:off x="1935460" y="3780233"/>
            <a:ext cx="1815690" cy="184962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6E36B07-02ED-47B9-BF9B-C43FD831CB24}"/>
              </a:ext>
            </a:extLst>
          </p:cNvPr>
          <p:cNvSpPr txBox="1"/>
          <p:nvPr/>
        </p:nvSpPr>
        <p:spPr>
          <a:xfrm>
            <a:off x="175007" y="2158383"/>
            <a:ext cx="1576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Local/Private Channels</a:t>
            </a: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8DDE7100-567D-4818-B380-1438B2DC80B4}"/>
              </a:ext>
            </a:extLst>
          </p:cNvPr>
          <p:cNvSpPr/>
          <p:nvPr/>
        </p:nvSpPr>
        <p:spPr>
          <a:xfrm>
            <a:off x="1162050" y="2724150"/>
            <a:ext cx="1609725" cy="257175"/>
          </a:xfrm>
          <a:custGeom>
            <a:avLst/>
            <a:gdLst>
              <a:gd name="connsiteX0" fmla="*/ 0 w 1609725"/>
              <a:gd name="connsiteY0" fmla="*/ 0 h 257175"/>
              <a:gd name="connsiteX1" fmla="*/ 466725 w 1609725"/>
              <a:gd name="connsiteY1" fmla="*/ 152400 h 257175"/>
              <a:gd name="connsiteX2" fmla="*/ 1609725 w 1609725"/>
              <a:gd name="connsiteY2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9725" h="257175">
                <a:moveTo>
                  <a:pt x="0" y="0"/>
                </a:moveTo>
                <a:cubicBezTo>
                  <a:pt x="99219" y="54769"/>
                  <a:pt x="198438" y="109538"/>
                  <a:pt x="466725" y="152400"/>
                </a:cubicBezTo>
                <a:cubicBezTo>
                  <a:pt x="735012" y="195262"/>
                  <a:pt x="1172368" y="226218"/>
                  <a:pt x="1609725" y="257175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67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82C47B8-134E-AF4E-971F-845C27135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492" y="1201782"/>
            <a:ext cx="6412847" cy="50292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src</a:t>
            </a:r>
            <a:r>
              <a:rPr lang="en-US" dirty="0"/>
              <a:t> and </a:t>
            </a:r>
            <a:r>
              <a:rPr lang="en-US" dirty="0" err="1"/>
              <a:t>dest</a:t>
            </a:r>
            <a:r>
              <a:rPr lang="en-US" dirty="0"/>
              <a:t> share a same sub array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Fast Parallel Mode (FPM)</a:t>
            </a:r>
          </a:p>
          <a:p>
            <a:r>
              <a:rPr lang="en-US" dirty="0"/>
              <a:t>Otherwise</a:t>
            </a:r>
          </a:p>
          <a:p>
            <a:pPr lvl="1"/>
            <a:r>
              <a:rPr lang="en-US" dirty="0"/>
              <a:t>Pipeline Serial Mode (PSM)</a:t>
            </a:r>
          </a:p>
          <a:p>
            <a:pPr lvl="1"/>
            <a:r>
              <a:rPr lang="en-US" dirty="0"/>
              <a:t>General Cloning Mode (GCM)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180FEB-BBCE-BE40-9ED9-EA1BFFEF2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NetDIMM</a:t>
            </a:r>
            <a:r>
              <a:rPr lang="en-US" dirty="0"/>
              <a:t> Hardware Architecture -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D3FA7-4FFF-B143-BBE6-29E5D2C29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52618A-C558-154C-A438-B210BA9E303E}"/>
              </a:ext>
            </a:extLst>
          </p:cNvPr>
          <p:cNvSpPr txBox="1"/>
          <p:nvPr/>
        </p:nvSpPr>
        <p:spPr>
          <a:xfrm>
            <a:off x="201814" y="1435470"/>
            <a:ext cx="5119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*Accelerate copies in the network stack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7283546-D094-E749-B835-7F23F2D3A8E3}"/>
              </a:ext>
            </a:extLst>
          </p:cNvPr>
          <p:cNvSpPr/>
          <p:nvPr/>
        </p:nvSpPr>
        <p:spPr>
          <a:xfrm>
            <a:off x="1280160" y="3008530"/>
            <a:ext cx="3818875" cy="26110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C2DC00F-9EA9-7449-809A-C60A7C00C92D}"/>
              </a:ext>
            </a:extLst>
          </p:cNvPr>
          <p:cNvSpPr/>
          <p:nvPr/>
        </p:nvSpPr>
        <p:spPr>
          <a:xfrm>
            <a:off x="2025842" y="3084958"/>
            <a:ext cx="2998888" cy="511761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Local Mem Ctrl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8C0A3CB-DB27-A147-8AAF-706912D12C12}"/>
              </a:ext>
            </a:extLst>
          </p:cNvPr>
          <p:cNvSpPr/>
          <p:nvPr/>
        </p:nvSpPr>
        <p:spPr>
          <a:xfrm>
            <a:off x="3861612" y="3838289"/>
            <a:ext cx="1163118" cy="1705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nNIC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3E544B4-3C65-AD45-8D92-0419D10C11BF}"/>
              </a:ext>
            </a:extLst>
          </p:cNvPr>
          <p:cNvSpPr/>
          <p:nvPr/>
        </p:nvSpPr>
        <p:spPr>
          <a:xfrm rot="5400000">
            <a:off x="2845505" y="4799469"/>
            <a:ext cx="1116295" cy="41912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nPref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B1B6DF6-1986-F049-A317-57A0720D8032}"/>
              </a:ext>
            </a:extLst>
          </p:cNvPr>
          <p:cNvCxnSpPr/>
          <p:nvPr/>
        </p:nvCxnSpPr>
        <p:spPr>
          <a:xfrm>
            <a:off x="2753360" y="3596719"/>
            <a:ext cx="0" cy="224471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AAFD0D2-FF82-264F-9EBB-13E6FF71AD12}"/>
              </a:ext>
            </a:extLst>
          </p:cNvPr>
          <p:cNvCxnSpPr/>
          <p:nvPr/>
        </p:nvCxnSpPr>
        <p:spPr>
          <a:xfrm>
            <a:off x="3411988" y="4213289"/>
            <a:ext cx="0" cy="224471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2C9DDDF-CB20-AA4B-B6BE-D0B7AD85143B}"/>
              </a:ext>
            </a:extLst>
          </p:cNvPr>
          <p:cNvCxnSpPr>
            <a:cxnSpLocks/>
          </p:cNvCxnSpPr>
          <p:nvPr/>
        </p:nvCxnSpPr>
        <p:spPr>
          <a:xfrm>
            <a:off x="3613215" y="4012870"/>
            <a:ext cx="257979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7338C72-99AB-EF4D-9BB0-982FC37C8A92}"/>
              </a:ext>
            </a:extLst>
          </p:cNvPr>
          <p:cNvCxnSpPr>
            <a:cxnSpLocks/>
          </p:cNvCxnSpPr>
          <p:nvPr/>
        </p:nvCxnSpPr>
        <p:spPr>
          <a:xfrm>
            <a:off x="2907208" y="4954680"/>
            <a:ext cx="286883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C2E35A4-E037-BF49-ADA1-0F673143F8DE}"/>
              </a:ext>
            </a:extLst>
          </p:cNvPr>
          <p:cNvCxnSpPr/>
          <p:nvPr/>
        </p:nvCxnSpPr>
        <p:spPr>
          <a:xfrm>
            <a:off x="2890520" y="2860487"/>
            <a:ext cx="0" cy="224471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5D3DE32-A197-C742-94FD-3841BDFBD50D}"/>
              </a:ext>
            </a:extLst>
          </p:cNvPr>
          <p:cNvCxnSpPr/>
          <p:nvPr/>
        </p:nvCxnSpPr>
        <p:spPr>
          <a:xfrm>
            <a:off x="3303448" y="2860487"/>
            <a:ext cx="0" cy="224471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A3F0D1E-6F97-3549-89CD-7258A4449EA6}"/>
              </a:ext>
            </a:extLst>
          </p:cNvPr>
          <p:cNvCxnSpPr/>
          <p:nvPr/>
        </p:nvCxnSpPr>
        <p:spPr>
          <a:xfrm>
            <a:off x="3716376" y="2860487"/>
            <a:ext cx="0" cy="224471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F478147-8BE9-E549-8F2F-81C23B3E1C21}"/>
              </a:ext>
            </a:extLst>
          </p:cNvPr>
          <p:cNvCxnSpPr/>
          <p:nvPr/>
        </p:nvCxnSpPr>
        <p:spPr>
          <a:xfrm>
            <a:off x="4129304" y="2860487"/>
            <a:ext cx="0" cy="224471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294F916B-3A24-8E44-822A-AF470412A95A}"/>
              </a:ext>
            </a:extLst>
          </p:cNvPr>
          <p:cNvSpPr/>
          <p:nvPr/>
        </p:nvSpPr>
        <p:spPr>
          <a:xfrm>
            <a:off x="2025842" y="2105116"/>
            <a:ext cx="2998888" cy="7503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DRAM Devices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793355-25A2-174D-99AB-02BB7B0D838D}"/>
              </a:ext>
            </a:extLst>
          </p:cNvPr>
          <p:cNvSpPr/>
          <p:nvPr/>
        </p:nvSpPr>
        <p:spPr>
          <a:xfrm>
            <a:off x="2025842" y="2073934"/>
            <a:ext cx="3011587" cy="82563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6AFD684-6E9C-8843-9A34-9E6D5A551C3D}"/>
              </a:ext>
            </a:extLst>
          </p:cNvPr>
          <p:cNvSpPr txBox="1"/>
          <p:nvPr/>
        </p:nvSpPr>
        <p:spPr>
          <a:xfrm>
            <a:off x="0" y="6271940"/>
            <a:ext cx="1219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C00000"/>
                </a:solidFill>
              </a:rPr>
              <a:t>Smart memory allocation needed to unleash the FPM benefits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95E0FDE-B05C-4C57-9148-2DB31965DDC5}"/>
              </a:ext>
            </a:extLst>
          </p:cNvPr>
          <p:cNvSpPr txBox="1"/>
          <p:nvPr/>
        </p:nvSpPr>
        <p:spPr>
          <a:xfrm>
            <a:off x="175007" y="2158383"/>
            <a:ext cx="1576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Local/Private Channels</a:t>
            </a: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6C3DC153-DD14-4C60-A708-8132C46618F3}"/>
              </a:ext>
            </a:extLst>
          </p:cNvPr>
          <p:cNvSpPr/>
          <p:nvPr/>
        </p:nvSpPr>
        <p:spPr>
          <a:xfrm>
            <a:off x="1162050" y="2724150"/>
            <a:ext cx="1609725" cy="257175"/>
          </a:xfrm>
          <a:custGeom>
            <a:avLst/>
            <a:gdLst>
              <a:gd name="connsiteX0" fmla="*/ 0 w 1609725"/>
              <a:gd name="connsiteY0" fmla="*/ 0 h 257175"/>
              <a:gd name="connsiteX1" fmla="*/ 466725 w 1609725"/>
              <a:gd name="connsiteY1" fmla="*/ 152400 h 257175"/>
              <a:gd name="connsiteX2" fmla="*/ 1609725 w 1609725"/>
              <a:gd name="connsiteY2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9725" h="257175">
                <a:moveTo>
                  <a:pt x="0" y="0"/>
                </a:moveTo>
                <a:cubicBezTo>
                  <a:pt x="99219" y="54769"/>
                  <a:pt x="198438" y="109538"/>
                  <a:pt x="466725" y="152400"/>
                </a:cubicBezTo>
                <a:cubicBezTo>
                  <a:pt x="735012" y="195262"/>
                  <a:pt x="1172368" y="226218"/>
                  <a:pt x="1609725" y="257175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63DC1C8-DD96-44D6-AF08-EA7B80F9EE1A}"/>
              </a:ext>
            </a:extLst>
          </p:cNvPr>
          <p:cNvSpPr/>
          <p:nvPr/>
        </p:nvSpPr>
        <p:spPr>
          <a:xfrm>
            <a:off x="1937358" y="4427104"/>
            <a:ext cx="969850" cy="111629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nCache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797CB70-230E-427E-9C1B-09EAB1347774}"/>
              </a:ext>
            </a:extLst>
          </p:cNvPr>
          <p:cNvSpPr/>
          <p:nvPr/>
        </p:nvSpPr>
        <p:spPr>
          <a:xfrm>
            <a:off x="1937358" y="3838289"/>
            <a:ext cx="1675858" cy="3815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nController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D794AD7-9A3B-498D-B6CC-3E021E67ECCD}"/>
              </a:ext>
            </a:extLst>
          </p:cNvPr>
          <p:cNvSpPr/>
          <p:nvPr/>
        </p:nvSpPr>
        <p:spPr>
          <a:xfrm rot="5400000">
            <a:off x="655649" y="4491507"/>
            <a:ext cx="1722206" cy="38157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DDR5 PHY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B714E99-8C1B-4481-A1CB-9A68CD5C60FC}"/>
              </a:ext>
            </a:extLst>
          </p:cNvPr>
          <p:cNvCxnSpPr/>
          <p:nvPr/>
        </p:nvCxnSpPr>
        <p:spPr>
          <a:xfrm>
            <a:off x="2473960" y="4205985"/>
            <a:ext cx="0" cy="224471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03ECDE4-2BB3-47D1-98B1-E9A8A3CD181F}"/>
              </a:ext>
            </a:extLst>
          </p:cNvPr>
          <p:cNvCxnSpPr>
            <a:cxnSpLocks/>
          </p:cNvCxnSpPr>
          <p:nvPr/>
        </p:nvCxnSpPr>
        <p:spPr>
          <a:xfrm>
            <a:off x="1688489" y="4012870"/>
            <a:ext cx="257979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83ABD34-A443-487D-B4A5-747CC064F624}"/>
              </a:ext>
            </a:extLst>
          </p:cNvPr>
          <p:cNvCxnSpPr>
            <a:cxnSpLocks/>
          </p:cNvCxnSpPr>
          <p:nvPr/>
        </p:nvCxnSpPr>
        <p:spPr>
          <a:xfrm>
            <a:off x="1067986" y="4729853"/>
            <a:ext cx="257979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2486B580-39B0-4B3B-B66E-76B910C43A33}"/>
              </a:ext>
            </a:extLst>
          </p:cNvPr>
          <p:cNvSpPr txBox="1"/>
          <p:nvPr/>
        </p:nvSpPr>
        <p:spPr>
          <a:xfrm>
            <a:off x="6368" y="4352199"/>
            <a:ext cx="1306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Global DDR </a:t>
            </a:r>
          </a:p>
          <a:p>
            <a:pPr algn="ctr"/>
            <a:r>
              <a:rPr lang="en-US" dirty="0"/>
              <a:t>Channel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FAE33DA-5B3D-424E-901D-F37D70FC0414}"/>
              </a:ext>
            </a:extLst>
          </p:cNvPr>
          <p:cNvCxnSpPr>
            <a:cxnSpLocks/>
          </p:cNvCxnSpPr>
          <p:nvPr/>
        </p:nvCxnSpPr>
        <p:spPr>
          <a:xfrm>
            <a:off x="5024730" y="5448897"/>
            <a:ext cx="257979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C6A1A580-40FA-43C1-AEB2-C95C8A5D2834}"/>
              </a:ext>
            </a:extLst>
          </p:cNvPr>
          <p:cNvSpPr txBox="1"/>
          <p:nvPr/>
        </p:nvSpPr>
        <p:spPr>
          <a:xfrm>
            <a:off x="5070593" y="5125731"/>
            <a:ext cx="1163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Ethernet</a:t>
            </a:r>
          </a:p>
          <a:p>
            <a:pPr algn="ctr"/>
            <a:r>
              <a:rPr lang="en-US" dirty="0"/>
              <a:t>Connector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5464A1-6832-A748-A546-C82F949FA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833" y="1422222"/>
            <a:ext cx="4083047" cy="24160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C1EC28-AE6E-B443-BA7B-CC29A77D33FA}"/>
              </a:ext>
            </a:extLst>
          </p:cNvPr>
          <p:cNvSpPr/>
          <p:nvPr/>
        </p:nvSpPr>
        <p:spPr>
          <a:xfrm>
            <a:off x="6489699" y="2349500"/>
            <a:ext cx="1273175" cy="793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5F51DB5-9FB3-FC45-B280-AEC690662C5B}"/>
              </a:ext>
            </a:extLst>
          </p:cNvPr>
          <p:cNvSpPr/>
          <p:nvPr/>
        </p:nvSpPr>
        <p:spPr>
          <a:xfrm>
            <a:off x="6489699" y="2473560"/>
            <a:ext cx="1273175" cy="793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9E6E60C-87FB-134E-ADFA-978798BC8249}"/>
              </a:ext>
            </a:extLst>
          </p:cNvPr>
          <p:cNvSpPr/>
          <p:nvPr/>
        </p:nvSpPr>
        <p:spPr>
          <a:xfrm>
            <a:off x="6489699" y="2612389"/>
            <a:ext cx="1273175" cy="2430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Row Buffer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8EC3AFD-60EF-8144-8E3E-414F766A56A5}"/>
              </a:ext>
            </a:extLst>
          </p:cNvPr>
          <p:cNvCxnSpPr/>
          <p:nvPr/>
        </p:nvCxnSpPr>
        <p:spPr>
          <a:xfrm flipH="1">
            <a:off x="7788275" y="2105116"/>
            <a:ext cx="193675" cy="2761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137A3EF-5720-EB4D-937A-76811D72B6FC}"/>
              </a:ext>
            </a:extLst>
          </p:cNvPr>
          <p:cNvCxnSpPr>
            <a:cxnSpLocks/>
          </p:cNvCxnSpPr>
          <p:nvPr/>
        </p:nvCxnSpPr>
        <p:spPr>
          <a:xfrm>
            <a:off x="6297040" y="2243183"/>
            <a:ext cx="167259" cy="2970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27818D9-DA3D-1545-B3D8-5187E738A203}"/>
              </a:ext>
            </a:extLst>
          </p:cNvPr>
          <p:cNvSpPr txBox="1"/>
          <p:nvPr/>
        </p:nvSpPr>
        <p:spPr>
          <a:xfrm>
            <a:off x="6061719" y="1913060"/>
            <a:ext cx="47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5"/>
                </a:solidFill>
              </a:rPr>
              <a:t>dst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BE9565A-3B47-2340-8F3E-1D8429555676}"/>
              </a:ext>
            </a:extLst>
          </p:cNvPr>
          <p:cNvSpPr txBox="1"/>
          <p:nvPr/>
        </p:nvSpPr>
        <p:spPr>
          <a:xfrm>
            <a:off x="7832978" y="1786412"/>
            <a:ext cx="448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src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5F310F3-2E2D-DC41-A91D-0DEEB8F0DD52}"/>
              </a:ext>
            </a:extLst>
          </p:cNvPr>
          <p:cNvSpPr/>
          <p:nvPr/>
        </p:nvSpPr>
        <p:spPr>
          <a:xfrm>
            <a:off x="6490437" y="2479395"/>
            <a:ext cx="1273175" cy="793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4FA1518-0485-A342-8DC3-B8E755FBAB44}"/>
              </a:ext>
            </a:extLst>
          </p:cNvPr>
          <p:cNvCxnSpPr>
            <a:cxnSpLocks/>
          </p:cNvCxnSpPr>
          <p:nvPr/>
        </p:nvCxnSpPr>
        <p:spPr>
          <a:xfrm>
            <a:off x="6709804" y="2428875"/>
            <a:ext cx="0" cy="2952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B168B36-2A49-0F46-A9B6-E7E8CD9B76F3}"/>
              </a:ext>
            </a:extLst>
          </p:cNvPr>
          <p:cNvCxnSpPr>
            <a:cxnSpLocks/>
          </p:cNvCxnSpPr>
          <p:nvPr/>
        </p:nvCxnSpPr>
        <p:spPr>
          <a:xfrm>
            <a:off x="6862204" y="2430105"/>
            <a:ext cx="0" cy="2952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99FDD4E-77C0-B148-803B-8CACCE48B1E8}"/>
              </a:ext>
            </a:extLst>
          </p:cNvPr>
          <p:cNvCxnSpPr>
            <a:cxnSpLocks/>
          </p:cNvCxnSpPr>
          <p:nvPr/>
        </p:nvCxnSpPr>
        <p:spPr>
          <a:xfrm>
            <a:off x="7008254" y="2427899"/>
            <a:ext cx="0" cy="2952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B3B158-0928-5E47-B511-1FDE7E5978C1}"/>
              </a:ext>
            </a:extLst>
          </p:cNvPr>
          <p:cNvCxnSpPr>
            <a:cxnSpLocks/>
          </p:cNvCxnSpPr>
          <p:nvPr/>
        </p:nvCxnSpPr>
        <p:spPr>
          <a:xfrm>
            <a:off x="7160654" y="2429129"/>
            <a:ext cx="0" cy="2952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91B9B69-0531-2E42-9A20-17246844BECB}"/>
              </a:ext>
            </a:extLst>
          </p:cNvPr>
          <p:cNvCxnSpPr>
            <a:cxnSpLocks/>
          </p:cNvCxnSpPr>
          <p:nvPr/>
        </p:nvCxnSpPr>
        <p:spPr>
          <a:xfrm>
            <a:off x="7316229" y="2429843"/>
            <a:ext cx="0" cy="2952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2E99BA8E-DCC8-8047-AF47-00E5EBDF1763}"/>
              </a:ext>
            </a:extLst>
          </p:cNvPr>
          <p:cNvCxnSpPr>
            <a:cxnSpLocks/>
          </p:cNvCxnSpPr>
          <p:nvPr/>
        </p:nvCxnSpPr>
        <p:spPr>
          <a:xfrm>
            <a:off x="7468629" y="2427898"/>
            <a:ext cx="0" cy="2952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1C1FCA73-DE4E-A241-BA22-83404FDDB130}"/>
              </a:ext>
            </a:extLst>
          </p:cNvPr>
          <p:cNvCxnSpPr>
            <a:cxnSpLocks/>
          </p:cNvCxnSpPr>
          <p:nvPr/>
        </p:nvCxnSpPr>
        <p:spPr>
          <a:xfrm>
            <a:off x="7621029" y="2427898"/>
            <a:ext cx="0" cy="2952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ACFE03B-B408-DC48-8769-3AC9A4D365F5}"/>
              </a:ext>
            </a:extLst>
          </p:cNvPr>
          <p:cNvCxnSpPr>
            <a:cxnSpLocks/>
          </p:cNvCxnSpPr>
          <p:nvPr/>
        </p:nvCxnSpPr>
        <p:spPr>
          <a:xfrm flipV="1">
            <a:off x="7621029" y="2494852"/>
            <a:ext cx="0" cy="1763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8C1B55E-A9C8-EC44-81C9-4E786F40BCEE}"/>
              </a:ext>
            </a:extLst>
          </p:cNvPr>
          <p:cNvCxnSpPr>
            <a:cxnSpLocks/>
          </p:cNvCxnSpPr>
          <p:nvPr/>
        </p:nvCxnSpPr>
        <p:spPr>
          <a:xfrm flipV="1">
            <a:off x="7469658" y="2491912"/>
            <a:ext cx="0" cy="1763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1A8AD67-B4BB-CB41-B759-DBBBACA23954}"/>
              </a:ext>
            </a:extLst>
          </p:cNvPr>
          <p:cNvCxnSpPr>
            <a:cxnSpLocks/>
          </p:cNvCxnSpPr>
          <p:nvPr/>
        </p:nvCxnSpPr>
        <p:spPr>
          <a:xfrm flipV="1">
            <a:off x="7318287" y="2492147"/>
            <a:ext cx="0" cy="1763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9C50733-83DA-6F45-B9DD-114BE768C601}"/>
              </a:ext>
            </a:extLst>
          </p:cNvPr>
          <p:cNvCxnSpPr>
            <a:cxnSpLocks/>
          </p:cNvCxnSpPr>
          <p:nvPr/>
        </p:nvCxnSpPr>
        <p:spPr>
          <a:xfrm flipV="1">
            <a:off x="7163741" y="2492382"/>
            <a:ext cx="0" cy="1763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F678428-B777-7245-9521-F5ED3216DA9B}"/>
              </a:ext>
            </a:extLst>
          </p:cNvPr>
          <p:cNvCxnSpPr>
            <a:cxnSpLocks/>
          </p:cNvCxnSpPr>
          <p:nvPr/>
        </p:nvCxnSpPr>
        <p:spPr>
          <a:xfrm flipV="1">
            <a:off x="7009195" y="2492617"/>
            <a:ext cx="0" cy="1763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C0ADD66-29EB-6F46-9F08-60285D71EA23}"/>
              </a:ext>
            </a:extLst>
          </p:cNvPr>
          <p:cNvCxnSpPr>
            <a:cxnSpLocks/>
          </p:cNvCxnSpPr>
          <p:nvPr/>
        </p:nvCxnSpPr>
        <p:spPr>
          <a:xfrm flipV="1">
            <a:off x="6857824" y="2492852"/>
            <a:ext cx="0" cy="1763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27AC0AE8-2A19-D741-811F-3B85E8AF69D8}"/>
              </a:ext>
            </a:extLst>
          </p:cNvPr>
          <p:cNvCxnSpPr>
            <a:cxnSpLocks/>
          </p:cNvCxnSpPr>
          <p:nvPr/>
        </p:nvCxnSpPr>
        <p:spPr>
          <a:xfrm flipV="1">
            <a:off x="6709628" y="2493087"/>
            <a:ext cx="0" cy="1763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EEA1855-9C61-5A40-A2E7-DBFA651F4DE4}"/>
              </a:ext>
            </a:extLst>
          </p:cNvPr>
          <p:cNvSpPr txBox="1"/>
          <p:nvPr/>
        </p:nvSpPr>
        <p:spPr>
          <a:xfrm>
            <a:off x="6755700" y="1173257"/>
            <a:ext cx="225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*RowClone-MICRO’13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BE26BAF-BB00-E149-84EA-515BC0DB4F0E}"/>
              </a:ext>
            </a:extLst>
          </p:cNvPr>
          <p:cNvSpPr txBox="1"/>
          <p:nvPr/>
        </p:nvSpPr>
        <p:spPr>
          <a:xfrm>
            <a:off x="1280160" y="5654239"/>
            <a:ext cx="3818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NetDIMM</a:t>
            </a:r>
            <a:r>
              <a:rPr lang="en-US" sz="2400" dirty="0"/>
              <a:t> buffer device</a:t>
            </a:r>
          </a:p>
        </p:txBody>
      </p:sp>
    </p:spTree>
    <p:extLst>
      <p:ext uri="{BB962C8B-B14F-4D97-AF65-F5344CB8AC3E}">
        <p14:creationId xmlns:p14="http://schemas.microsoft.com/office/powerpoint/2010/main" val="92956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" grpId="0" animBg="1"/>
      <p:bldP spid="37" grpId="0" animBg="1"/>
      <p:bldP spid="39" grpId="0" animBg="1"/>
      <p:bldP spid="13" grpId="0"/>
      <p:bldP spid="49" grpId="0"/>
      <p:bldP spid="5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5BB78-1D6A-4C4B-AAC6-8A07AFD31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3E53E-5933-0245-A4EE-FC8A05C8F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</a:t>
            </a:r>
          </a:p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Background</a:t>
            </a:r>
          </a:p>
          <a:p>
            <a:pPr lvl="1"/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DDR5 asynchronous memory operations</a:t>
            </a:r>
          </a:p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Network-attached DIMM</a:t>
            </a:r>
          </a:p>
          <a:p>
            <a:pPr lvl="1"/>
            <a:r>
              <a:rPr lang="en-US" err="1">
                <a:solidFill>
                  <a:schemeClr val="tx1">
                    <a:lumMod val="50000"/>
                    <a:lumOff val="50000"/>
                  </a:schemeClr>
                </a:solidFill>
              </a:rPr>
              <a:t>NetDIMM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 hardware architecture</a:t>
            </a:r>
          </a:p>
          <a:p>
            <a:pPr lvl="1"/>
            <a:r>
              <a:rPr lang="en-US" err="1"/>
              <a:t>NetDIMM</a:t>
            </a:r>
            <a:r>
              <a:rPr lang="en-US"/>
              <a:t> software architecture</a:t>
            </a:r>
          </a:p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Evaluation</a:t>
            </a:r>
          </a:p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Conclusion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C59B1-6A99-F74D-BA2B-B32074C7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8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3C45A-E8BB-2944-AD74-42B3C0293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NetDIMM</a:t>
            </a:r>
            <a:r>
              <a:rPr lang="en-US"/>
              <a:t> Software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23BA7-AB64-744E-96D9-CCF032F3C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components</a:t>
            </a:r>
          </a:p>
          <a:p>
            <a:r>
              <a:rPr lang="en-US" dirty="0" err="1"/>
              <a:t>NetDIMM</a:t>
            </a:r>
            <a:r>
              <a:rPr lang="en-US" dirty="0"/>
              <a:t> memory management</a:t>
            </a:r>
          </a:p>
          <a:p>
            <a:pPr lvl="1"/>
            <a:r>
              <a:rPr lang="en-US" dirty="0"/>
              <a:t>Physical memory mapping </a:t>
            </a:r>
          </a:p>
          <a:p>
            <a:pPr lvl="1"/>
            <a:r>
              <a:rPr lang="en-US" dirty="0"/>
              <a:t>Memory allocation</a:t>
            </a:r>
          </a:p>
          <a:p>
            <a:r>
              <a:rPr lang="en-US" dirty="0" err="1"/>
              <a:t>NetDIMM</a:t>
            </a:r>
            <a:r>
              <a:rPr lang="en-US" dirty="0"/>
              <a:t> driver</a:t>
            </a:r>
          </a:p>
          <a:p>
            <a:pPr lvl="1"/>
            <a:r>
              <a:rPr lang="en-US" dirty="0"/>
              <a:t>Packet transmission and reception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68E58-8D67-594D-9231-4DD706FC3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18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20D01-A4DF-8145-B272-754915DA1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NetDIMM</a:t>
            </a:r>
            <a:r>
              <a:rPr lang="en-US" dirty="0"/>
              <a:t> Memory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E933C-9797-2E45-BCF8-2B91EF058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 memory mapping</a:t>
            </a:r>
          </a:p>
          <a:p>
            <a:pPr lvl="1"/>
            <a:r>
              <a:rPr lang="en-US" dirty="0"/>
              <a:t>Flex-channel mode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00B050"/>
                </a:solidFill>
              </a:rPr>
              <a:t>✅ </a:t>
            </a:r>
            <a:r>
              <a:rPr lang="en-US" dirty="0"/>
              <a:t>Channel level parallelism for regular accesses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00B050"/>
                </a:solidFill>
              </a:rPr>
              <a:t>✅ </a:t>
            </a:r>
            <a:r>
              <a:rPr lang="en-US" dirty="0"/>
              <a:t>Network packets goes to the right channel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C0E78-27AF-7B41-9418-419C27B7D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29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C1AEB72-D14B-3044-BCA8-DE467E308DA5}"/>
              </a:ext>
            </a:extLst>
          </p:cNvPr>
          <p:cNvCxnSpPr>
            <a:cxnSpLocks/>
          </p:cNvCxnSpPr>
          <p:nvPr/>
        </p:nvCxnSpPr>
        <p:spPr>
          <a:xfrm flipH="1">
            <a:off x="10576499" y="2760559"/>
            <a:ext cx="1114603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334FB1-56C5-9042-A4A2-BDE5AA8CDC1C}"/>
              </a:ext>
            </a:extLst>
          </p:cNvPr>
          <p:cNvCxnSpPr>
            <a:cxnSpLocks/>
          </p:cNvCxnSpPr>
          <p:nvPr/>
        </p:nvCxnSpPr>
        <p:spPr>
          <a:xfrm flipH="1">
            <a:off x="10525368" y="4872672"/>
            <a:ext cx="1207563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46524DB-1778-234F-BEB4-BF1FF71D6410}"/>
              </a:ext>
            </a:extLst>
          </p:cNvPr>
          <p:cNvSpPr/>
          <p:nvPr/>
        </p:nvSpPr>
        <p:spPr>
          <a:xfrm rot="5400000">
            <a:off x="10272774" y="2579428"/>
            <a:ext cx="1375107" cy="486588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64GB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667DC85-BEE2-C24B-B85F-B9B63EE29B42}"/>
              </a:ext>
            </a:extLst>
          </p:cNvPr>
          <p:cNvSpPr/>
          <p:nvPr/>
        </p:nvSpPr>
        <p:spPr>
          <a:xfrm rot="5400000">
            <a:off x="10272774" y="4608772"/>
            <a:ext cx="1375107" cy="486588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64GB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401A7BD-DDC3-1140-9F78-73F3D489A04C}"/>
              </a:ext>
            </a:extLst>
          </p:cNvPr>
          <p:cNvSpPr/>
          <p:nvPr/>
        </p:nvSpPr>
        <p:spPr>
          <a:xfrm rot="5400000">
            <a:off x="10970573" y="2576288"/>
            <a:ext cx="1375107" cy="49287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64GB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2355BE-40A2-C548-946C-888423EE3C3F}"/>
              </a:ext>
            </a:extLst>
          </p:cNvPr>
          <p:cNvSpPr/>
          <p:nvPr/>
        </p:nvSpPr>
        <p:spPr>
          <a:xfrm>
            <a:off x="9367426" y="2135167"/>
            <a:ext cx="1219116" cy="340445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Host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CPU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5B0D5C-0447-174A-9792-3B7E4949B8D5}"/>
              </a:ext>
            </a:extLst>
          </p:cNvPr>
          <p:cNvSpPr/>
          <p:nvPr/>
        </p:nvSpPr>
        <p:spPr>
          <a:xfrm>
            <a:off x="9895804" y="2135268"/>
            <a:ext cx="690992" cy="132160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Mem Ctrl 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B1B733-0A53-E44B-AA8E-B4FE2DEC67B0}"/>
              </a:ext>
            </a:extLst>
          </p:cNvPr>
          <p:cNvSpPr/>
          <p:nvPr/>
        </p:nvSpPr>
        <p:spPr>
          <a:xfrm>
            <a:off x="9887217" y="4221544"/>
            <a:ext cx="690992" cy="132160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Mem Ctrl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F9F6AD-F3CB-604E-B57F-048FCF03CBB4}"/>
              </a:ext>
            </a:extLst>
          </p:cNvPr>
          <p:cNvSpPr txBox="1"/>
          <p:nvPr/>
        </p:nvSpPr>
        <p:spPr>
          <a:xfrm>
            <a:off x="10610861" y="1858595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DDR0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CC8A28-CF32-C64F-8FE7-705D017FAF97}"/>
              </a:ext>
            </a:extLst>
          </p:cNvPr>
          <p:cNvSpPr txBox="1"/>
          <p:nvPr/>
        </p:nvSpPr>
        <p:spPr>
          <a:xfrm>
            <a:off x="11352511" y="1850288"/>
            <a:ext cx="641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Net0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32D33CB-5CD7-804C-9E42-2AF624692A4A}"/>
              </a:ext>
            </a:extLst>
          </p:cNvPr>
          <p:cNvSpPr txBox="1"/>
          <p:nvPr/>
        </p:nvSpPr>
        <p:spPr>
          <a:xfrm>
            <a:off x="10621061" y="3884305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DDR1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ADDC60D0-B0CF-B742-B9F2-FAE051AC0373}"/>
              </a:ext>
            </a:extLst>
          </p:cNvPr>
          <p:cNvSpPr/>
          <p:nvPr/>
        </p:nvSpPr>
        <p:spPr>
          <a:xfrm rot="5400000">
            <a:off x="10953338" y="4605630"/>
            <a:ext cx="1375107" cy="492870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64GB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BCC1EE9-E924-8349-9437-5B50A0A83AFE}"/>
              </a:ext>
            </a:extLst>
          </p:cNvPr>
          <p:cNvSpPr txBox="1"/>
          <p:nvPr/>
        </p:nvSpPr>
        <p:spPr>
          <a:xfrm>
            <a:off x="11334204" y="3866550"/>
            <a:ext cx="641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Net1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73EC8E03-887B-F347-8E72-68E1B38AB2C6}"/>
              </a:ext>
            </a:extLst>
          </p:cNvPr>
          <p:cNvSpPr/>
          <p:nvPr/>
        </p:nvSpPr>
        <p:spPr>
          <a:xfrm>
            <a:off x="7404304" y="2119460"/>
            <a:ext cx="1375107" cy="917736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0-64GB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A6A3A2F9-CAF4-E540-B6AC-3287BFE382DA}"/>
              </a:ext>
            </a:extLst>
          </p:cNvPr>
          <p:cNvSpPr/>
          <p:nvPr/>
        </p:nvSpPr>
        <p:spPr>
          <a:xfrm>
            <a:off x="7406679" y="2994794"/>
            <a:ext cx="1375107" cy="917736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64-128GB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2B698FA7-FE58-E74B-AF18-6ED18CD83F40}"/>
              </a:ext>
            </a:extLst>
          </p:cNvPr>
          <p:cNvSpPr/>
          <p:nvPr/>
        </p:nvSpPr>
        <p:spPr>
          <a:xfrm>
            <a:off x="7401929" y="3910159"/>
            <a:ext cx="1375107" cy="917736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128-192GB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BCC7B47-AB1B-6140-B733-C2DD8D7D985C}"/>
              </a:ext>
            </a:extLst>
          </p:cNvPr>
          <p:cNvSpPr/>
          <p:nvPr/>
        </p:nvSpPr>
        <p:spPr>
          <a:xfrm>
            <a:off x="7404304" y="4820933"/>
            <a:ext cx="1375107" cy="917736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192-256GB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0988A43-67A5-2248-BAE0-9351612A6D62}"/>
              </a:ext>
            </a:extLst>
          </p:cNvPr>
          <p:cNvGrpSpPr/>
          <p:nvPr/>
        </p:nvGrpSpPr>
        <p:grpSpPr>
          <a:xfrm>
            <a:off x="7404558" y="2095583"/>
            <a:ext cx="1375108" cy="427189"/>
            <a:chOff x="5563942" y="3320988"/>
            <a:chExt cx="1375108" cy="427189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3CD02E52-FADD-1944-B609-58F25A64D8C7}"/>
                </a:ext>
              </a:extLst>
            </p:cNvPr>
            <p:cNvSpPr/>
            <p:nvPr/>
          </p:nvSpPr>
          <p:spPr>
            <a:xfrm>
              <a:off x="5563943" y="3320988"/>
              <a:ext cx="1375107" cy="108012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85032AF9-32D4-C542-88AC-57AFFA5EDCFF}"/>
                </a:ext>
              </a:extLst>
            </p:cNvPr>
            <p:cNvSpPr/>
            <p:nvPr/>
          </p:nvSpPr>
          <p:spPr>
            <a:xfrm>
              <a:off x="5563943" y="3429000"/>
              <a:ext cx="1375107" cy="107291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61997B36-D621-E241-8701-EA6666BD1138}"/>
                </a:ext>
              </a:extLst>
            </p:cNvPr>
            <p:cNvSpPr/>
            <p:nvPr/>
          </p:nvSpPr>
          <p:spPr>
            <a:xfrm>
              <a:off x="5563943" y="3537012"/>
              <a:ext cx="1375107" cy="107291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218F6558-EA36-0349-95B3-CF04C6EC7EBC}"/>
                </a:ext>
              </a:extLst>
            </p:cNvPr>
            <p:cNvSpPr/>
            <p:nvPr/>
          </p:nvSpPr>
          <p:spPr>
            <a:xfrm>
              <a:off x="5563942" y="3644303"/>
              <a:ext cx="1375107" cy="103874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EFEA980-F0C6-4B4E-90AC-7C13674CA8B9}"/>
              </a:ext>
            </a:extLst>
          </p:cNvPr>
          <p:cNvGrpSpPr/>
          <p:nvPr/>
        </p:nvGrpSpPr>
        <p:grpSpPr>
          <a:xfrm>
            <a:off x="7406341" y="2524480"/>
            <a:ext cx="1375108" cy="427189"/>
            <a:chOff x="5563942" y="3320988"/>
            <a:chExt cx="1375108" cy="427189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3EF8699F-6ADD-6948-9558-5761493C38E8}"/>
                </a:ext>
              </a:extLst>
            </p:cNvPr>
            <p:cNvSpPr/>
            <p:nvPr/>
          </p:nvSpPr>
          <p:spPr>
            <a:xfrm>
              <a:off x="5563943" y="3320988"/>
              <a:ext cx="1375107" cy="108012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8CA84A74-E30F-3245-A7C7-C9CF11C85732}"/>
                </a:ext>
              </a:extLst>
            </p:cNvPr>
            <p:cNvSpPr/>
            <p:nvPr/>
          </p:nvSpPr>
          <p:spPr>
            <a:xfrm>
              <a:off x="5563943" y="3429000"/>
              <a:ext cx="1375107" cy="107291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F7D05312-2012-044F-8473-D7327ECB6D8B}"/>
                </a:ext>
              </a:extLst>
            </p:cNvPr>
            <p:cNvSpPr/>
            <p:nvPr/>
          </p:nvSpPr>
          <p:spPr>
            <a:xfrm>
              <a:off x="5563943" y="3537012"/>
              <a:ext cx="1375107" cy="107291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F915EAF1-5317-6E43-9025-324922EA69C4}"/>
                </a:ext>
              </a:extLst>
            </p:cNvPr>
            <p:cNvSpPr/>
            <p:nvPr/>
          </p:nvSpPr>
          <p:spPr>
            <a:xfrm>
              <a:off x="5563942" y="3644303"/>
              <a:ext cx="1375107" cy="103874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9B7D33E-96AD-BF4C-8B98-F57B01598CB1}"/>
              </a:ext>
            </a:extLst>
          </p:cNvPr>
          <p:cNvGrpSpPr/>
          <p:nvPr/>
        </p:nvGrpSpPr>
        <p:grpSpPr>
          <a:xfrm>
            <a:off x="7404881" y="2950134"/>
            <a:ext cx="1375108" cy="427189"/>
            <a:chOff x="5563942" y="3320988"/>
            <a:chExt cx="1375108" cy="427189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3166A2F3-0970-D04F-AEBC-FF1D0A4337FC}"/>
                </a:ext>
              </a:extLst>
            </p:cNvPr>
            <p:cNvSpPr/>
            <p:nvPr/>
          </p:nvSpPr>
          <p:spPr>
            <a:xfrm>
              <a:off x="5563943" y="3320988"/>
              <a:ext cx="1375107" cy="108012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4689D208-5AB4-5046-AAF2-3011D1780C71}"/>
                </a:ext>
              </a:extLst>
            </p:cNvPr>
            <p:cNvSpPr/>
            <p:nvPr/>
          </p:nvSpPr>
          <p:spPr>
            <a:xfrm>
              <a:off x="5563943" y="3429000"/>
              <a:ext cx="1375107" cy="107291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8CDFF3AD-1F29-0649-9B06-6239AD7D8943}"/>
                </a:ext>
              </a:extLst>
            </p:cNvPr>
            <p:cNvSpPr/>
            <p:nvPr/>
          </p:nvSpPr>
          <p:spPr>
            <a:xfrm>
              <a:off x="5563943" y="3537012"/>
              <a:ext cx="1375107" cy="107291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A501D2B9-7456-5546-B138-B5DCA847603E}"/>
                </a:ext>
              </a:extLst>
            </p:cNvPr>
            <p:cNvSpPr/>
            <p:nvPr/>
          </p:nvSpPr>
          <p:spPr>
            <a:xfrm>
              <a:off x="5563942" y="3644303"/>
              <a:ext cx="1375107" cy="103874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FE5B8F-FABB-BD4A-9822-839277A56CFD}"/>
              </a:ext>
            </a:extLst>
          </p:cNvPr>
          <p:cNvGrpSpPr/>
          <p:nvPr/>
        </p:nvGrpSpPr>
        <p:grpSpPr>
          <a:xfrm>
            <a:off x="7406664" y="3375788"/>
            <a:ext cx="1378657" cy="539511"/>
            <a:chOff x="5563942" y="3320988"/>
            <a:chExt cx="1378657" cy="539511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E3A8CA8C-971D-C84C-8A42-C5AFF760751D}"/>
                </a:ext>
              </a:extLst>
            </p:cNvPr>
            <p:cNvSpPr/>
            <p:nvPr/>
          </p:nvSpPr>
          <p:spPr>
            <a:xfrm>
              <a:off x="5563943" y="3320988"/>
              <a:ext cx="1375107" cy="108012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8136476E-2438-2D4A-BC32-CB7FA2D8130B}"/>
                </a:ext>
              </a:extLst>
            </p:cNvPr>
            <p:cNvSpPr/>
            <p:nvPr/>
          </p:nvSpPr>
          <p:spPr>
            <a:xfrm>
              <a:off x="5563943" y="3429000"/>
              <a:ext cx="1375107" cy="107291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6E83AEB6-0E10-0142-A4AE-A9E7A7958FB2}"/>
                </a:ext>
              </a:extLst>
            </p:cNvPr>
            <p:cNvSpPr/>
            <p:nvPr/>
          </p:nvSpPr>
          <p:spPr>
            <a:xfrm>
              <a:off x="5563943" y="3537012"/>
              <a:ext cx="1375107" cy="107291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475E445A-33AD-5D4A-9B05-FE0B576E6AA1}"/>
                </a:ext>
              </a:extLst>
            </p:cNvPr>
            <p:cNvSpPr/>
            <p:nvPr/>
          </p:nvSpPr>
          <p:spPr>
            <a:xfrm>
              <a:off x="5563942" y="3644303"/>
              <a:ext cx="1375107" cy="103874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8B9D13EB-9B85-5249-AEC0-EC8F60372782}"/>
                </a:ext>
              </a:extLst>
            </p:cNvPr>
            <p:cNvSpPr/>
            <p:nvPr/>
          </p:nvSpPr>
          <p:spPr>
            <a:xfrm>
              <a:off x="5567492" y="3753208"/>
              <a:ext cx="1375107" cy="107291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1A3E377-9B58-BF41-9C7C-007B91820E88}"/>
              </a:ext>
            </a:extLst>
          </p:cNvPr>
          <p:cNvCxnSpPr>
            <a:cxnSpLocks/>
          </p:cNvCxnSpPr>
          <p:nvPr/>
        </p:nvCxnSpPr>
        <p:spPr>
          <a:xfrm flipH="1">
            <a:off x="8881252" y="2088497"/>
            <a:ext cx="7916" cy="1821662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AEE48FB8-8AF3-AC47-A5C6-8C43A99AE773}"/>
              </a:ext>
            </a:extLst>
          </p:cNvPr>
          <p:cNvSpPr txBox="1"/>
          <p:nvPr/>
        </p:nvSpPr>
        <p:spPr>
          <a:xfrm rot="5400000">
            <a:off x="8662603" y="2793645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256GB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7530F1-6DBB-5A48-9621-416214A26A6F}"/>
              </a:ext>
            </a:extLst>
          </p:cNvPr>
          <p:cNvSpPr txBox="1"/>
          <p:nvPr/>
        </p:nvSpPr>
        <p:spPr>
          <a:xfrm>
            <a:off x="7012408" y="1695815"/>
            <a:ext cx="2469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Regular memory zone**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8BC56DF-5305-6D45-B0BF-7AF6A684E319}"/>
              </a:ext>
            </a:extLst>
          </p:cNvPr>
          <p:cNvSpPr txBox="1"/>
          <p:nvPr/>
        </p:nvSpPr>
        <p:spPr>
          <a:xfrm>
            <a:off x="8212021" y="5748542"/>
            <a:ext cx="1903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NetDIMM</a:t>
            </a:r>
            <a:r>
              <a:rPr lang="en-US"/>
              <a:t> 0 zone*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9B35997-E541-A545-8036-B93BD1A636A0}"/>
              </a:ext>
            </a:extLst>
          </p:cNvPr>
          <p:cNvSpPr txBox="1"/>
          <p:nvPr/>
        </p:nvSpPr>
        <p:spPr>
          <a:xfrm>
            <a:off x="6374041" y="5754596"/>
            <a:ext cx="1903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NetDIMM</a:t>
            </a:r>
            <a:r>
              <a:rPr lang="en-US"/>
              <a:t> 1 zone*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1302DDD-4A42-F345-83CD-DB2235084236}"/>
              </a:ext>
            </a:extLst>
          </p:cNvPr>
          <p:cNvSpPr/>
          <p:nvPr/>
        </p:nvSpPr>
        <p:spPr>
          <a:xfrm>
            <a:off x="7056214" y="2025489"/>
            <a:ext cx="217599" cy="917736"/>
          </a:xfrm>
          <a:custGeom>
            <a:avLst/>
            <a:gdLst>
              <a:gd name="connsiteX0" fmla="*/ 287561 w 287561"/>
              <a:gd name="connsiteY0" fmla="*/ 1071562 h 1071562"/>
              <a:gd name="connsiteX1" fmla="*/ 1811 w 287561"/>
              <a:gd name="connsiteY1" fmla="*/ 814387 h 1071562"/>
              <a:gd name="connsiteX2" fmla="*/ 187549 w 287561"/>
              <a:gd name="connsiteY2" fmla="*/ 0 h 1071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561" h="1071562">
                <a:moveTo>
                  <a:pt x="287561" y="1071562"/>
                </a:moveTo>
                <a:cubicBezTo>
                  <a:pt x="153020" y="1032271"/>
                  <a:pt x="18480" y="992981"/>
                  <a:pt x="1811" y="814387"/>
                </a:cubicBezTo>
                <a:cubicBezTo>
                  <a:pt x="-14858" y="635793"/>
                  <a:pt x="86345" y="317896"/>
                  <a:pt x="187549" y="0"/>
                </a:cubicBezTo>
              </a:path>
            </a:pathLst>
          </a:custGeom>
          <a:noFill/>
          <a:ln w="38100"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D6ECBC3F-17B6-8F47-91A5-8F8185C38DAE}"/>
              </a:ext>
            </a:extLst>
          </p:cNvPr>
          <p:cNvSpPr/>
          <p:nvPr/>
        </p:nvSpPr>
        <p:spPr>
          <a:xfrm>
            <a:off x="8815388" y="4371975"/>
            <a:ext cx="385762" cy="1414463"/>
          </a:xfrm>
          <a:custGeom>
            <a:avLst/>
            <a:gdLst>
              <a:gd name="connsiteX0" fmla="*/ 0 w 385762"/>
              <a:gd name="connsiteY0" fmla="*/ 0 h 1414463"/>
              <a:gd name="connsiteX1" fmla="*/ 285750 w 385762"/>
              <a:gd name="connsiteY1" fmla="*/ 385763 h 1414463"/>
              <a:gd name="connsiteX2" fmla="*/ 385762 w 385762"/>
              <a:gd name="connsiteY2" fmla="*/ 1414463 h 141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762" h="1414463">
                <a:moveTo>
                  <a:pt x="0" y="0"/>
                </a:moveTo>
                <a:cubicBezTo>
                  <a:pt x="110728" y="75009"/>
                  <a:pt x="221456" y="150019"/>
                  <a:pt x="285750" y="385763"/>
                </a:cubicBezTo>
                <a:cubicBezTo>
                  <a:pt x="350044" y="621507"/>
                  <a:pt x="367903" y="1017985"/>
                  <a:pt x="385762" y="1414463"/>
                </a:cubicBezTo>
              </a:path>
            </a:pathLst>
          </a:custGeom>
          <a:noFill/>
          <a:ln w="38100"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244799C1-9B7D-5445-941C-583E169D42BB}"/>
              </a:ext>
            </a:extLst>
          </p:cNvPr>
          <p:cNvSpPr/>
          <p:nvPr/>
        </p:nvSpPr>
        <p:spPr>
          <a:xfrm>
            <a:off x="6958013" y="5286375"/>
            <a:ext cx="385762" cy="485775"/>
          </a:xfrm>
          <a:custGeom>
            <a:avLst/>
            <a:gdLst>
              <a:gd name="connsiteX0" fmla="*/ 0 w 385762"/>
              <a:gd name="connsiteY0" fmla="*/ 485775 h 485775"/>
              <a:gd name="connsiteX1" fmla="*/ 128587 w 385762"/>
              <a:gd name="connsiteY1" fmla="*/ 85725 h 485775"/>
              <a:gd name="connsiteX2" fmla="*/ 385762 w 385762"/>
              <a:gd name="connsiteY2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762" h="485775">
                <a:moveTo>
                  <a:pt x="0" y="485775"/>
                </a:moveTo>
                <a:cubicBezTo>
                  <a:pt x="32146" y="326231"/>
                  <a:pt x="64293" y="166688"/>
                  <a:pt x="128587" y="85725"/>
                </a:cubicBezTo>
                <a:cubicBezTo>
                  <a:pt x="192881" y="4762"/>
                  <a:pt x="289321" y="2381"/>
                  <a:pt x="385762" y="0"/>
                </a:cubicBezTo>
              </a:path>
            </a:pathLst>
          </a:custGeom>
          <a:noFill/>
          <a:ln w="38100"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B2FEA19-9640-B049-A742-09A975646474}"/>
              </a:ext>
            </a:extLst>
          </p:cNvPr>
          <p:cNvSpPr txBox="1"/>
          <p:nvPr/>
        </p:nvSpPr>
        <p:spPr>
          <a:xfrm>
            <a:off x="3904027" y="6186244"/>
            <a:ext cx="7917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*Accessed using DDR5 asynchronous NIVDIMM-P operations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882E8F7-EE8F-3B43-9F73-B67FC4C39ABF}"/>
              </a:ext>
            </a:extLst>
          </p:cNvPr>
          <p:cNvSpPr txBox="1"/>
          <p:nvPr/>
        </p:nvSpPr>
        <p:spPr>
          <a:xfrm>
            <a:off x="5109321" y="1274703"/>
            <a:ext cx="6498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**Accessed using DDR5 regular DRAM operations</a:t>
            </a:r>
          </a:p>
        </p:txBody>
      </p:sp>
    </p:spTree>
    <p:extLst>
      <p:ext uri="{BB962C8B-B14F-4D97-AF65-F5344CB8AC3E}">
        <p14:creationId xmlns:p14="http://schemas.microsoft.com/office/powerpoint/2010/main" val="283787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7" grpId="0"/>
      <p:bldP spid="58" grpId="0"/>
      <p:bldP spid="17" grpId="0" animBg="1"/>
      <p:bldP spid="20" grpId="0" animBg="1"/>
      <p:bldP spid="21" grpId="0" animBg="1"/>
      <p:bldP spid="66" grpId="0"/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BCA6F-2231-C240-B19B-FD419D5E0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Network Performance Trend in Datacenters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5240D-AA3B-9943-B4A2-DBD39639F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3039"/>
            <a:ext cx="7617714" cy="50292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Higher and higher bandwidth</a:t>
            </a:r>
          </a:p>
          <a:p>
            <a:r>
              <a:rPr lang="en-US" dirty="0"/>
              <a:t>Innovations in network software stack to better utilize hardware</a:t>
            </a:r>
          </a:p>
          <a:p>
            <a:pPr lvl="1"/>
            <a:r>
              <a:rPr lang="en-US" dirty="0" err="1"/>
              <a:t>Userspace</a:t>
            </a:r>
            <a:r>
              <a:rPr lang="en-US" dirty="0"/>
              <a:t> networking (DPDK), software stack offloading (RDMA), etc.</a:t>
            </a:r>
          </a:p>
          <a:p>
            <a:r>
              <a:rPr lang="en-US" b="1" dirty="0">
                <a:solidFill>
                  <a:srgbClr val="C00000"/>
                </a:solidFill>
              </a:rPr>
              <a:t>Network latency approaches hardware limits</a:t>
            </a:r>
          </a:p>
          <a:p>
            <a:pPr lvl="1"/>
            <a:r>
              <a:rPr lang="en-US" dirty="0"/>
              <a:t>~2µ since the last decade!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994E6-CEE5-DE41-A004-1F5A88F9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20F264A-D75C-934C-8248-9E707D3F27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1013520"/>
              </p:ext>
            </p:extLst>
          </p:nvPr>
        </p:nvGraphicFramePr>
        <p:xfrm>
          <a:off x="7821392" y="1309602"/>
          <a:ext cx="4299855" cy="268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2">
            <a:extLst>
              <a:ext uri="{FF2B5EF4-FFF2-40B4-BE49-F238E27FC236}">
                <a16:creationId xmlns:a16="http://schemas.microsoft.com/office/drawing/2014/main" id="{2BDDEFFE-2AE9-D041-9FE2-4DF116FFC2C0}"/>
              </a:ext>
            </a:extLst>
          </p:cNvPr>
          <p:cNvSpPr txBox="1"/>
          <p:nvPr/>
        </p:nvSpPr>
        <p:spPr>
          <a:xfrm>
            <a:off x="8381100" y="3193209"/>
            <a:ext cx="800100" cy="4062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1GE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F9E26B0-A3FF-C040-B09E-3BFB50724632}"/>
              </a:ext>
            </a:extLst>
          </p:cNvPr>
          <p:cNvSpPr txBox="1"/>
          <p:nvPr/>
        </p:nvSpPr>
        <p:spPr>
          <a:xfrm>
            <a:off x="9181200" y="2732120"/>
            <a:ext cx="800100" cy="3693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10GE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8B4BF2BF-282E-C744-AAAB-48A9CE0DFC57}"/>
              </a:ext>
            </a:extLst>
          </p:cNvPr>
          <p:cNvSpPr txBox="1"/>
          <p:nvPr/>
        </p:nvSpPr>
        <p:spPr>
          <a:xfrm>
            <a:off x="10220692" y="2170939"/>
            <a:ext cx="800100" cy="3693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40GE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9E4D9ADC-6786-6B40-AF5D-6C79E5F779DD}"/>
              </a:ext>
            </a:extLst>
          </p:cNvPr>
          <p:cNvSpPr txBox="1"/>
          <p:nvPr/>
        </p:nvSpPr>
        <p:spPr>
          <a:xfrm>
            <a:off x="10899321" y="1770379"/>
            <a:ext cx="987879" cy="3693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F07353-D629-4445-8764-E250E63797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39" r="1749"/>
          <a:stretch/>
        </p:blipFill>
        <p:spPr>
          <a:xfrm>
            <a:off x="1743902" y="4724831"/>
            <a:ext cx="4062314" cy="19349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8CCC2D-4344-9145-B9A4-46DD2D65F1A7}"/>
              </a:ext>
            </a:extLst>
          </p:cNvPr>
          <p:cNvSpPr txBox="1"/>
          <p:nvPr/>
        </p:nvSpPr>
        <p:spPr>
          <a:xfrm>
            <a:off x="8830914" y="1016989"/>
            <a:ext cx="3056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*based on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Infoneticsc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forcasts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4EF4E5-73AD-1945-A5F1-614FF64C99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6325" y="4724831"/>
            <a:ext cx="3872996" cy="195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3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20D01-A4DF-8145-B272-754915DA1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NetDIMM</a:t>
            </a:r>
            <a:r>
              <a:rPr lang="en-US" dirty="0"/>
              <a:t> Memory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E933C-9797-2E45-BCF8-2B91EF058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Physical memory mapping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Flex-channel mode</a:t>
            </a:r>
          </a:p>
          <a:p>
            <a:pPr marL="914400" lvl="2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✅ Channel level parallelism for regular accesses</a:t>
            </a:r>
          </a:p>
          <a:p>
            <a:pPr marL="914400" lvl="2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✅ Network packets goes to the right channel</a:t>
            </a:r>
          </a:p>
          <a:p>
            <a:r>
              <a:rPr lang="en-US" dirty="0"/>
              <a:t>Memory allocation</a:t>
            </a:r>
          </a:p>
          <a:p>
            <a:pPr lvl="1"/>
            <a:r>
              <a:rPr lang="en-US" dirty="0"/>
              <a:t>Expose DRAM’s internal architecture to the memory scheduler</a:t>
            </a:r>
          </a:p>
          <a:p>
            <a:pPr lvl="1"/>
            <a:r>
              <a:rPr lang="en-US" dirty="0"/>
              <a:t>__</a:t>
            </a:r>
            <a:r>
              <a:rPr lang="en-US" dirty="0" err="1"/>
              <a:t>alloc_netdimm_pages</a:t>
            </a:r>
            <a:r>
              <a:rPr lang="en-US" dirty="0"/>
              <a:t>(zone, hint)</a:t>
            </a:r>
          </a:p>
          <a:p>
            <a:pPr lvl="1"/>
            <a:r>
              <a:rPr lang="en-US" dirty="0"/>
              <a:t>More details in the paper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C0E78-27AF-7B41-9418-419C27B7D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316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>
            <a:extLst>
              <a:ext uri="{FF2B5EF4-FFF2-40B4-BE49-F238E27FC236}">
                <a16:creationId xmlns:a16="http://schemas.microsoft.com/office/drawing/2014/main" id="{76C88544-0B0C-BF45-A58C-ED92276202C4}"/>
              </a:ext>
            </a:extLst>
          </p:cNvPr>
          <p:cNvGrpSpPr/>
          <p:nvPr/>
        </p:nvGrpSpPr>
        <p:grpSpPr>
          <a:xfrm>
            <a:off x="9310314" y="4933342"/>
            <a:ext cx="2746458" cy="324195"/>
            <a:chOff x="9310314" y="4933342"/>
            <a:chExt cx="2746458" cy="324195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7A0FFDE9-AB0A-8243-A375-0AD01469FD24}"/>
                </a:ext>
              </a:extLst>
            </p:cNvPr>
            <p:cNvCxnSpPr>
              <a:cxnSpLocks/>
            </p:cNvCxnSpPr>
            <p:nvPr/>
          </p:nvCxnSpPr>
          <p:spPr>
            <a:xfrm>
              <a:off x="9803118" y="4933809"/>
              <a:ext cx="4412" cy="266250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31B546F-7FD1-344E-AFA7-5BF793969357}"/>
                </a:ext>
              </a:extLst>
            </p:cNvPr>
            <p:cNvCxnSpPr>
              <a:cxnSpLocks/>
            </p:cNvCxnSpPr>
            <p:nvPr/>
          </p:nvCxnSpPr>
          <p:spPr>
            <a:xfrm>
              <a:off x="11212155" y="4933342"/>
              <a:ext cx="4412" cy="266250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509B829B-1820-F046-AD74-ED8ED4D4B2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10314" y="5195023"/>
              <a:ext cx="2746458" cy="11573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  <a:headEnd type="stealth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48F4F19-2449-7B42-9FD0-24A27F37A5E3}"/>
                </a:ext>
              </a:extLst>
            </p:cNvPr>
            <p:cNvSpPr/>
            <p:nvPr/>
          </p:nvSpPr>
          <p:spPr>
            <a:xfrm>
              <a:off x="11154643" y="5130418"/>
              <a:ext cx="123848" cy="12665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E0F9A96-0C34-FD45-8330-CC98ABF205F1}"/>
                </a:ext>
              </a:extLst>
            </p:cNvPr>
            <p:cNvSpPr/>
            <p:nvPr/>
          </p:nvSpPr>
          <p:spPr>
            <a:xfrm>
              <a:off x="9745606" y="5130885"/>
              <a:ext cx="123848" cy="12665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BBFB033-3248-9A4C-A9F6-D00C8F9BEF8E}"/>
              </a:ext>
            </a:extLst>
          </p:cNvPr>
          <p:cNvGrpSpPr/>
          <p:nvPr/>
        </p:nvGrpSpPr>
        <p:grpSpPr>
          <a:xfrm>
            <a:off x="9297311" y="4255089"/>
            <a:ext cx="2746458" cy="324195"/>
            <a:chOff x="9297311" y="4255089"/>
            <a:chExt cx="2746458" cy="324195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1CA3693-C37D-0840-A746-5F5718F807C5}"/>
                </a:ext>
              </a:extLst>
            </p:cNvPr>
            <p:cNvCxnSpPr>
              <a:cxnSpLocks/>
            </p:cNvCxnSpPr>
            <p:nvPr/>
          </p:nvCxnSpPr>
          <p:spPr>
            <a:xfrm>
              <a:off x="9790115" y="4255556"/>
              <a:ext cx="4412" cy="266250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4CCA03F-7F56-804E-A9AC-589BF3C86E5E}"/>
                </a:ext>
              </a:extLst>
            </p:cNvPr>
            <p:cNvCxnSpPr>
              <a:cxnSpLocks/>
            </p:cNvCxnSpPr>
            <p:nvPr/>
          </p:nvCxnSpPr>
          <p:spPr>
            <a:xfrm>
              <a:off x="11199152" y="4255089"/>
              <a:ext cx="4412" cy="266250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828926B-8F83-5F4E-83BA-F94D73BB00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97311" y="4516770"/>
              <a:ext cx="2746458" cy="11573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  <a:headEnd type="stealth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DF424DE-89CE-BF4A-A84B-7A8DBD18EA33}"/>
                </a:ext>
              </a:extLst>
            </p:cNvPr>
            <p:cNvSpPr/>
            <p:nvPr/>
          </p:nvSpPr>
          <p:spPr>
            <a:xfrm>
              <a:off x="11141640" y="4452165"/>
              <a:ext cx="123848" cy="12665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80E2040-866A-F34F-8A4E-99315C675956}"/>
                </a:ext>
              </a:extLst>
            </p:cNvPr>
            <p:cNvSpPr/>
            <p:nvPr/>
          </p:nvSpPr>
          <p:spPr>
            <a:xfrm>
              <a:off x="9732603" y="4452632"/>
              <a:ext cx="123848" cy="12665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E77785C-878D-F947-8034-2FA04B0C601A}"/>
              </a:ext>
            </a:extLst>
          </p:cNvPr>
          <p:cNvSpPr/>
          <p:nvPr/>
        </p:nvSpPr>
        <p:spPr>
          <a:xfrm>
            <a:off x="10392501" y="2852705"/>
            <a:ext cx="1601464" cy="1544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0B122-999D-E84F-A271-68B4482C4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@System bootup: allocate descriptor rings and DMA buffers</a:t>
            </a:r>
          </a:p>
          <a:p>
            <a:pPr marL="0" indent="0">
              <a:buNone/>
            </a:pPr>
            <a:r>
              <a:rPr lang="en-US" dirty="0"/>
              <a:t>@driver – polling agent</a:t>
            </a:r>
          </a:p>
          <a:p>
            <a:pPr lvl="1"/>
            <a:r>
              <a:rPr lang="en-US" dirty="0"/>
              <a:t>Check RX ring for new packets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RX at </a:t>
            </a:r>
            <a:r>
              <a:rPr lang="en-US" dirty="0" err="1"/>
              <a:t>nNIC</a:t>
            </a:r>
            <a:endParaRPr lang="en-US" dirty="0"/>
          </a:p>
          <a:p>
            <a:pPr lvl="1"/>
            <a:r>
              <a:rPr lang="en-US" dirty="0"/>
              <a:t>DMA data to </a:t>
            </a:r>
            <a:r>
              <a:rPr lang="en-US" dirty="0" err="1"/>
              <a:t>rx</a:t>
            </a:r>
            <a:r>
              <a:rPr lang="en-US" dirty="0"/>
              <a:t> ring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BAF1ED4E-5080-D845-8E34-035A0321277A}"/>
              </a:ext>
            </a:extLst>
          </p:cNvPr>
          <p:cNvSpPr/>
          <p:nvPr/>
        </p:nvSpPr>
        <p:spPr>
          <a:xfrm>
            <a:off x="10432610" y="2891980"/>
            <a:ext cx="1511251" cy="1074040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59A335-E5BF-4D45-ABEC-D4380400E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NetDIMM</a:t>
            </a:r>
            <a:r>
              <a:rPr lang="en-US" dirty="0"/>
              <a:t> Packet Reception (RX)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75DD7-B300-E746-A564-261F53D70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9F632D-7748-EA4D-877F-C1D0AE1E16E4}"/>
              </a:ext>
            </a:extLst>
          </p:cNvPr>
          <p:cNvSpPr/>
          <p:nvPr/>
        </p:nvSpPr>
        <p:spPr>
          <a:xfrm rot="16200000">
            <a:off x="7548345" y="3851715"/>
            <a:ext cx="3006975" cy="490953"/>
          </a:xfrm>
          <a:prstGeom prst="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Memory Controller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83F056-BCD8-344C-893E-AD576794DFCC}"/>
              </a:ext>
            </a:extLst>
          </p:cNvPr>
          <p:cNvSpPr txBox="1"/>
          <p:nvPr/>
        </p:nvSpPr>
        <p:spPr>
          <a:xfrm>
            <a:off x="10482714" y="2486944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err="1"/>
              <a:t>NetDIMM</a:t>
            </a:r>
            <a:r>
              <a:rPr lang="en-US" b="1"/>
              <a:t> #0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91BA55E-A3E0-5044-B8B4-8043195F46E3}"/>
              </a:ext>
            </a:extLst>
          </p:cNvPr>
          <p:cNvSpPr/>
          <p:nvPr/>
        </p:nvSpPr>
        <p:spPr>
          <a:xfrm>
            <a:off x="11281433" y="2984757"/>
            <a:ext cx="630283" cy="2256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6121457-C895-6B40-882F-61DC9B55246E}"/>
              </a:ext>
            </a:extLst>
          </p:cNvPr>
          <p:cNvGrpSpPr/>
          <p:nvPr/>
        </p:nvGrpSpPr>
        <p:grpSpPr>
          <a:xfrm>
            <a:off x="10839376" y="3334887"/>
            <a:ext cx="728630" cy="459721"/>
            <a:chOff x="2783980" y="3943075"/>
            <a:chExt cx="728630" cy="459721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20BB9A82-EEB2-5B4F-8E77-5FB801B1691F}"/>
                </a:ext>
              </a:extLst>
            </p:cNvPr>
            <p:cNvSpPr/>
            <p:nvPr/>
          </p:nvSpPr>
          <p:spPr>
            <a:xfrm>
              <a:off x="3252381" y="3943075"/>
              <a:ext cx="260229" cy="16838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7F9AC3F3-C24A-1742-BC0F-F641B4131B32}"/>
                </a:ext>
              </a:extLst>
            </p:cNvPr>
            <p:cNvSpPr/>
            <p:nvPr/>
          </p:nvSpPr>
          <p:spPr>
            <a:xfrm>
              <a:off x="2783980" y="3946250"/>
              <a:ext cx="260229" cy="16838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17646E9-1F72-4245-99D0-171A57070E4A}"/>
                </a:ext>
              </a:extLst>
            </p:cNvPr>
            <p:cNvSpPr txBox="1"/>
            <p:nvPr/>
          </p:nvSpPr>
          <p:spPr>
            <a:xfrm>
              <a:off x="2949186" y="4033464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…</a:t>
              </a: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F1A79E3-DED5-2B4A-8E34-18262E70F2E5}"/>
                </a:ext>
              </a:extLst>
            </p:cNvPr>
            <p:cNvSpPr/>
            <p:nvPr/>
          </p:nvSpPr>
          <p:spPr>
            <a:xfrm>
              <a:off x="3061609" y="4000392"/>
              <a:ext cx="173670" cy="50294"/>
            </a:xfrm>
            <a:custGeom>
              <a:avLst/>
              <a:gdLst>
                <a:gd name="connsiteX0" fmla="*/ 132460 w 132460"/>
                <a:gd name="connsiteY0" fmla="*/ 55659 h 68477"/>
                <a:gd name="connsiteX1" fmla="*/ 68366 w 132460"/>
                <a:gd name="connsiteY1" fmla="*/ 111 h 68477"/>
                <a:gd name="connsiteX2" fmla="*/ 0 w 132460"/>
                <a:gd name="connsiteY2" fmla="*/ 68477 h 6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460" h="68477">
                  <a:moveTo>
                    <a:pt x="132460" y="55659"/>
                  </a:moveTo>
                  <a:cubicBezTo>
                    <a:pt x="111451" y="26817"/>
                    <a:pt x="90443" y="-2025"/>
                    <a:pt x="68366" y="111"/>
                  </a:cubicBezTo>
                  <a:cubicBezTo>
                    <a:pt x="46289" y="2247"/>
                    <a:pt x="23144" y="35362"/>
                    <a:pt x="0" y="68477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CFC8F3B-3FD1-5240-8414-B9A9B51634B8}"/>
                </a:ext>
              </a:extLst>
            </p:cNvPr>
            <p:cNvSpPr/>
            <p:nvPr/>
          </p:nvSpPr>
          <p:spPr>
            <a:xfrm>
              <a:off x="2826802" y="4119073"/>
              <a:ext cx="194136" cy="158097"/>
            </a:xfrm>
            <a:custGeom>
              <a:avLst/>
              <a:gdLst>
                <a:gd name="connsiteX0" fmla="*/ 6129 w 194136"/>
                <a:gd name="connsiteY0" fmla="*/ 0 h 158097"/>
                <a:gd name="connsiteX1" fmla="*/ 23220 w 194136"/>
                <a:gd name="connsiteY1" fmla="*/ 111095 h 158097"/>
                <a:gd name="connsiteX2" fmla="*/ 194136 w 194136"/>
                <a:gd name="connsiteY2" fmla="*/ 158097 h 158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136" h="158097">
                  <a:moveTo>
                    <a:pt x="6129" y="0"/>
                  </a:moveTo>
                  <a:cubicBezTo>
                    <a:pt x="-993" y="42373"/>
                    <a:pt x="-8114" y="84746"/>
                    <a:pt x="23220" y="111095"/>
                  </a:cubicBezTo>
                  <a:cubicBezTo>
                    <a:pt x="54554" y="137444"/>
                    <a:pt x="124345" y="147770"/>
                    <a:pt x="194136" y="158097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53B03D1A-44C0-4A47-A38B-136B3422FB1A}"/>
                </a:ext>
              </a:extLst>
            </p:cNvPr>
            <p:cNvSpPr/>
            <p:nvPr/>
          </p:nvSpPr>
          <p:spPr>
            <a:xfrm>
              <a:off x="3226037" y="4131892"/>
              <a:ext cx="217918" cy="145278"/>
            </a:xfrm>
            <a:custGeom>
              <a:avLst/>
              <a:gdLst>
                <a:gd name="connsiteX0" fmla="*/ 0 w 217918"/>
                <a:gd name="connsiteY0" fmla="*/ 145278 h 145278"/>
                <a:gd name="connsiteX1" fmla="*/ 179462 w 217918"/>
                <a:gd name="connsiteY1" fmla="*/ 111095 h 145278"/>
                <a:gd name="connsiteX2" fmla="*/ 217918 w 217918"/>
                <a:gd name="connsiteY2" fmla="*/ 0 h 14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918" h="145278">
                  <a:moveTo>
                    <a:pt x="0" y="145278"/>
                  </a:moveTo>
                  <a:cubicBezTo>
                    <a:pt x="71571" y="140293"/>
                    <a:pt x="143142" y="135308"/>
                    <a:pt x="179462" y="111095"/>
                  </a:cubicBezTo>
                  <a:cubicBezTo>
                    <a:pt x="215782" y="86882"/>
                    <a:pt x="216850" y="43441"/>
                    <a:pt x="217918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Freeform 29">
            <a:extLst>
              <a:ext uri="{FF2B5EF4-FFF2-40B4-BE49-F238E27FC236}">
                <a16:creationId xmlns:a16="http://schemas.microsoft.com/office/drawing/2014/main" id="{6E05EAE1-EC13-C140-9B9E-343D35FBA1DE}"/>
              </a:ext>
            </a:extLst>
          </p:cNvPr>
          <p:cNvSpPr/>
          <p:nvPr/>
        </p:nvSpPr>
        <p:spPr>
          <a:xfrm>
            <a:off x="11567200" y="3221848"/>
            <a:ext cx="217918" cy="119641"/>
          </a:xfrm>
          <a:custGeom>
            <a:avLst/>
            <a:gdLst>
              <a:gd name="connsiteX0" fmla="*/ 0 w 217918"/>
              <a:gd name="connsiteY0" fmla="*/ 119641 h 119641"/>
              <a:gd name="connsiteX1" fmla="*/ 170916 w 217918"/>
              <a:gd name="connsiteY1" fmla="*/ 72639 h 119641"/>
              <a:gd name="connsiteX2" fmla="*/ 217918 w 217918"/>
              <a:gd name="connsiteY2" fmla="*/ 0 h 11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918" h="119641">
                <a:moveTo>
                  <a:pt x="0" y="119641"/>
                </a:moveTo>
                <a:cubicBezTo>
                  <a:pt x="67298" y="106110"/>
                  <a:pt x="134596" y="92579"/>
                  <a:pt x="170916" y="72639"/>
                </a:cubicBezTo>
                <a:cubicBezTo>
                  <a:pt x="207236" y="52699"/>
                  <a:pt x="212577" y="26349"/>
                  <a:pt x="217918" y="0"/>
                </a:cubicBezTo>
              </a:path>
            </a:pathLst>
          </a:custGeom>
          <a:noFill/>
          <a:ln>
            <a:prstDash val="sysDash"/>
            <a:tail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210A8F-33A9-BF4D-A2CF-5B73769F9B06}"/>
              </a:ext>
            </a:extLst>
          </p:cNvPr>
          <p:cNvSpPr txBox="1"/>
          <p:nvPr/>
        </p:nvSpPr>
        <p:spPr>
          <a:xfrm>
            <a:off x="10617362" y="3619662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rx</a:t>
            </a:r>
            <a:r>
              <a:rPr lang="en-US"/>
              <a:t> desc ring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93A6D32-25EE-C147-8E05-EEAC23D0EDE5}"/>
              </a:ext>
            </a:extLst>
          </p:cNvPr>
          <p:cNvSpPr txBox="1"/>
          <p:nvPr/>
        </p:nvSpPr>
        <p:spPr>
          <a:xfrm>
            <a:off x="9525125" y="222944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DMA buffers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5609119-F228-2446-B8AC-BA2BB06890F9}"/>
              </a:ext>
            </a:extLst>
          </p:cNvPr>
          <p:cNvSpPr txBox="1"/>
          <p:nvPr/>
        </p:nvSpPr>
        <p:spPr>
          <a:xfrm>
            <a:off x="9430695" y="5238621"/>
            <a:ext cx="2353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Global/Shared Channel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4855C4-D99C-784E-85DF-DB4C32FDDD69}"/>
              </a:ext>
            </a:extLst>
          </p:cNvPr>
          <p:cNvSpPr/>
          <p:nvPr/>
        </p:nvSpPr>
        <p:spPr>
          <a:xfrm>
            <a:off x="10386180" y="4641835"/>
            <a:ext cx="1601464" cy="4471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chemeClr val="tx1"/>
                </a:solidFill>
              </a:rPr>
              <a:t>NetDIMM</a:t>
            </a:r>
            <a:r>
              <a:rPr lang="en-US" b="1">
                <a:solidFill>
                  <a:schemeClr val="tx1"/>
                </a:solidFill>
              </a:rPr>
              <a:t> #1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BF630F5-D2C3-B847-A73C-EDE74D77C152}"/>
              </a:ext>
            </a:extLst>
          </p:cNvPr>
          <p:cNvSpPr/>
          <p:nvPr/>
        </p:nvSpPr>
        <p:spPr>
          <a:xfrm>
            <a:off x="9544079" y="2852705"/>
            <a:ext cx="559713" cy="1544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2DF66D1-F54C-8C43-86EB-0DEBB30B9489}"/>
              </a:ext>
            </a:extLst>
          </p:cNvPr>
          <p:cNvSpPr txBox="1"/>
          <p:nvPr/>
        </p:nvSpPr>
        <p:spPr>
          <a:xfrm rot="5400000">
            <a:off x="9136225" y="3428835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DDR5 DIMM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71593290-A877-1D4B-BD6B-69EAA45B01E3}"/>
              </a:ext>
            </a:extLst>
          </p:cNvPr>
          <p:cNvSpPr/>
          <p:nvPr/>
        </p:nvSpPr>
        <p:spPr>
          <a:xfrm>
            <a:off x="10432610" y="4016274"/>
            <a:ext cx="743653" cy="334971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</a:rPr>
              <a:t>nCache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66C7368-1CDA-3A49-888E-8E2DE24DE071}"/>
              </a:ext>
            </a:extLst>
          </p:cNvPr>
          <p:cNvSpPr txBox="1"/>
          <p:nvPr/>
        </p:nvSpPr>
        <p:spPr>
          <a:xfrm>
            <a:off x="11216373" y="2212324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DRAM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4F1FC7C-5BA9-134B-B9F7-BDE4A30989F7}"/>
              </a:ext>
            </a:extLst>
          </p:cNvPr>
          <p:cNvSpPr/>
          <p:nvPr/>
        </p:nvSpPr>
        <p:spPr>
          <a:xfrm>
            <a:off x="9544078" y="4641836"/>
            <a:ext cx="559713" cy="4471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DDR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8DADD7F8-5600-8645-8DBC-F304E888EF07}"/>
              </a:ext>
            </a:extLst>
          </p:cNvPr>
          <p:cNvSpPr/>
          <p:nvPr/>
        </p:nvSpPr>
        <p:spPr>
          <a:xfrm>
            <a:off x="11216373" y="4015362"/>
            <a:ext cx="722990" cy="334971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nNIC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27DA509-EEA0-164F-BEB0-9643A120F59A}"/>
              </a:ext>
            </a:extLst>
          </p:cNvPr>
          <p:cNvSpPr/>
          <p:nvPr/>
        </p:nvSpPr>
        <p:spPr>
          <a:xfrm rot="16200000">
            <a:off x="6905157" y="3701890"/>
            <a:ext cx="3006975" cy="79060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CPU &amp; Caches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CABFCF3-4841-DC4A-AC25-34526816D60D}"/>
              </a:ext>
            </a:extLst>
          </p:cNvPr>
          <p:cNvSpPr/>
          <p:nvPr/>
        </p:nvSpPr>
        <p:spPr>
          <a:xfrm>
            <a:off x="5398333" y="2961437"/>
            <a:ext cx="2497466" cy="5466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Network SW Stack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38D12A2-73CA-004E-879F-C5B64B3EC630}"/>
              </a:ext>
            </a:extLst>
          </p:cNvPr>
          <p:cNvSpPr/>
          <p:nvPr/>
        </p:nvSpPr>
        <p:spPr>
          <a:xfrm>
            <a:off x="5406491" y="3781009"/>
            <a:ext cx="2497466" cy="64981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F432F80-2761-1E4A-852F-F42FB63D7E80}"/>
              </a:ext>
            </a:extLst>
          </p:cNvPr>
          <p:cNvSpPr/>
          <p:nvPr/>
        </p:nvSpPr>
        <p:spPr>
          <a:xfrm>
            <a:off x="5412520" y="4682277"/>
            <a:ext cx="607272" cy="546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Net0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B1E2673-65B4-784E-86A4-402D61E494C7}"/>
              </a:ext>
            </a:extLst>
          </p:cNvPr>
          <p:cNvSpPr/>
          <p:nvPr/>
        </p:nvSpPr>
        <p:spPr>
          <a:xfrm>
            <a:off x="6021455" y="4683599"/>
            <a:ext cx="607272" cy="546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Net1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1DC7739-B480-6042-9065-671A10D79A3F}"/>
              </a:ext>
            </a:extLst>
          </p:cNvPr>
          <p:cNvSpPr/>
          <p:nvPr/>
        </p:nvSpPr>
        <p:spPr>
          <a:xfrm>
            <a:off x="6643947" y="4685091"/>
            <a:ext cx="100972" cy="546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69140EB-191D-E04B-B32E-C43DCF1D584F}"/>
              </a:ext>
            </a:extLst>
          </p:cNvPr>
          <p:cNvSpPr/>
          <p:nvPr/>
        </p:nvSpPr>
        <p:spPr>
          <a:xfrm>
            <a:off x="6738182" y="4685091"/>
            <a:ext cx="100972" cy="546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3CD563B-F2C2-FA46-869F-A48333E9FAA7}"/>
              </a:ext>
            </a:extLst>
          </p:cNvPr>
          <p:cNvSpPr/>
          <p:nvPr/>
        </p:nvSpPr>
        <p:spPr>
          <a:xfrm>
            <a:off x="6839154" y="4685091"/>
            <a:ext cx="100972" cy="546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9F1B49C-0EF4-8642-9082-B262756E20B2}"/>
              </a:ext>
            </a:extLst>
          </p:cNvPr>
          <p:cNvSpPr/>
          <p:nvPr/>
        </p:nvSpPr>
        <p:spPr>
          <a:xfrm>
            <a:off x="6935151" y="4685595"/>
            <a:ext cx="100972" cy="546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425F25D-1266-C645-99B5-4B1BB9405B73}"/>
              </a:ext>
            </a:extLst>
          </p:cNvPr>
          <p:cNvSpPr/>
          <p:nvPr/>
        </p:nvSpPr>
        <p:spPr>
          <a:xfrm>
            <a:off x="7036123" y="4685595"/>
            <a:ext cx="100972" cy="546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7AE1F73-AAD0-C141-AC4A-96A99E95FB7B}"/>
              </a:ext>
            </a:extLst>
          </p:cNvPr>
          <p:cNvSpPr/>
          <p:nvPr/>
        </p:nvSpPr>
        <p:spPr>
          <a:xfrm>
            <a:off x="7138174" y="4685595"/>
            <a:ext cx="100972" cy="546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28F4C48-5C58-9749-B62D-1E152DE2229C}"/>
              </a:ext>
            </a:extLst>
          </p:cNvPr>
          <p:cNvSpPr/>
          <p:nvPr/>
        </p:nvSpPr>
        <p:spPr>
          <a:xfrm>
            <a:off x="7239146" y="4685595"/>
            <a:ext cx="100972" cy="546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886554B-F564-C94D-ABA5-878FBF92A952}"/>
              </a:ext>
            </a:extLst>
          </p:cNvPr>
          <p:cNvSpPr/>
          <p:nvPr/>
        </p:nvSpPr>
        <p:spPr>
          <a:xfrm>
            <a:off x="7341197" y="4685595"/>
            <a:ext cx="100972" cy="546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43CD2D5-0887-5A43-9286-7C2E8CC1E13D}"/>
              </a:ext>
            </a:extLst>
          </p:cNvPr>
          <p:cNvSpPr/>
          <p:nvPr/>
        </p:nvSpPr>
        <p:spPr>
          <a:xfrm>
            <a:off x="7442169" y="4685595"/>
            <a:ext cx="100972" cy="546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B0BB134-DBC9-3C41-BC3C-52473E9A5865}"/>
              </a:ext>
            </a:extLst>
          </p:cNvPr>
          <p:cNvSpPr/>
          <p:nvPr/>
        </p:nvSpPr>
        <p:spPr>
          <a:xfrm>
            <a:off x="7545983" y="4686099"/>
            <a:ext cx="100972" cy="546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2E36E5C-710A-CD4A-B054-4AD1CFA5FA69}"/>
              </a:ext>
            </a:extLst>
          </p:cNvPr>
          <p:cNvSpPr/>
          <p:nvPr/>
        </p:nvSpPr>
        <p:spPr>
          <a:xfrm>
            <a:off x="7646955" y="4686099"/>
            <a:ext cx="100972" cy="546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D9285C2-EBAD-0B41-8B39-8AF4F708BBCA}"/>
              </a:ext>
            </a:extLst>
          </p:cNvPr>
          <p:cNvSpPr/>
          <p:nvPr/>
        </p:nvSpPr>
        <p:spPr>
          <a:xfrm>
            <a:off x="7749005" y="4686099"/>
            <a:ext cx="100972" cy="546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F7AEF7C-72A0-6248-ACF9-2D6406994CA3}"/>
              </a:ext>
            </a:extLst>
          </p:cNvPr>
          <p:cNvSpPr/>
          <p:nvPr/>
        </p:nvSpPr>
        <p:spPr>
          <a:xfrm>
            <a:off x="7849977" y="4686099"/>
            <a:ext cx="78048" cy="546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BE667989-0A30-5B40-AE2F-2BED4C23060C}"/>
              </a:ext>
            </a:extLst>
          </p:cNvPr>
          <p:cNvCxnSpPr>
            <a:cxnSpLocks/>
          </p:cNvCxnSpPr>
          <p:nvPr/>
        </p:nvCxnSpPr>
        <p:spPr>
          <a:xfrm>
            <a:off x="5325565" y="2786489"/>
            <a:ext cx="0" cy="174185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88C1BB36-886F-3C4E-B5C7-641E4EBE5A98}"/>
              </a:ext>
            </a:extLst>
          </p:cNvPr>
          <p:cNvCxnSpPr>
            <a:cxnSpLocks/>
          </p:cNvCxnSpPr>
          <p:nvPr/>
        </p:nvCxnSpPr>
        <p:spPr>
          <a:xfrm>
            <a:off x="5325763" y="4681692"/>
            <a:ext cx="0" cy="54666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A29BCFA5-1782-974C-8B9A-163D6F3E957C}"/>
              </a:ext>
            </a:extLst>
          </p:cNvPr>
          <p:cNvSpPr txBox="1"/>
          <p:nvPr/>
        </p:nvSpPr>
        <p:spPr>
          <a:xfrm>
            <a:off x="4840118" y="4728203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HW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3848EC-1427-DC44-9AA8-7BF1939B5D5D}"/>
              </a:ext>
            </a:extLst>
          </p:cNvPr>
          <p:cNvSpPr txBox="1"/>
          <p:nvPr/>
        </p:nvSpPr>
        <p:spPr>
          <a:xfrm>
            <a:off x="4874737" y="3411677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DBBC706-961E-BE46-8D05-A4FA9C9B8A8E}"/>
              </a:ext>
            </a:extLst>
          </p:cNvPr>
          <p:cNvCxnSpPr>
            <a:cxnSpLocks/>
          </p:cNvCxnSpPr>
          <p:nvPr/>
        </p:nvCxnSpPr>
        <p:spPr>
          <a:xfrm flipH="1">
            <a:off x="5873569" y="2733780"/>
            <a:ext cx="1" cy="2235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9EC64B8-56D7-FF46-9689-5021E7A6C15C}"/>
              </a:ext>
            </a:extLst>
          </p:cNvPr>
          <p:cNvCxnSpPr>
            <a:cxnSpLocks/>
          </p:cNvCxnSpPr>
          <p:nvPr/>
        </p:nvCxnSpPr>
        <p:spPr>
          <a:xfrm flipH="1">
            <a:off x="7451933" y="2733780"/>
            <a:ext cx="1" cy="22359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1A5011C6-9F4F-6C4F-948B-4B853570EE67}"/>
              </a:ext>
            </a:extLst>
          </p:cNvPr>
          <p:cNvSpPr txBox="1"/>
          <p:nvPr/>
        </p:nvSpPr>
        <p:spPr>
          <a:xfrm>
            <a:off x="7028990" y="2414106"/>
            <a:ext cx="764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Recv</a:t>
            </a:r>
            <a:r>
              <a:rPr lang="en-US" dirty="0"/>
              <a:t>()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24C866A-F472-F349-A51C-206C6983E4AD}"/>
              </a:ext>
            </a:extLst>
          </p:cNvPr>
          <p:cNvSpPr txBox="1"/>
          <p:nvPr/>
        </p:nvSpPr>
        <p:spPr>
          <a:xfrm>
            <a:off x="5502836" y="2414106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Send()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12689CF-3F32-074F-B6A1-BFF21BE2C1A3}"/>
              </a:ext>
            </a:extLst>
          </p:cNvPr>
          <p:cNvSpPr/>
          <p:nvPr/>
        </p:nvSpPr>
        <p:spPr>
          <a:xfrm>
            <a:off x="6287335" y="3835324"/>
            <a:ext cx="750189" cy="5466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/>
              <a:t>polling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AB11F77E-57EA-1F40-94BF-F3FE4C60A235}"/>
              </a:ext>
            </a:extLst>
          </p:cNvPr>
          <p:cNvCxnSpPr>
            <a:cxnSpLocks/>
          </p:cNvCxnSpPr>
          <p:nvPr/>
        </p:nvCxnSpPr>
        <p:spPr>
          <a:xfrm flipH="1">
            <a:off x="5887052" y="3530028"/>
            <a:ext cx="1" cy="2235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5C973C96-094B-9A45-96FE-5D93D7C74ED1}"/>
              </a:ext>
            </a:extLst>
          </p:cNvPr>
          <p:cNvCxnSpPr>
            <a:cxnSpLocks/>
          </p:cNvCxnSpPr>
          <p:nvPr/>
        </p:nvCxnSpPr>
        <p:spPr>
          <a:xfrm flipH="1">
            <a:off x="7465556" y="3521733"/>
            <a:ext cx="1" cy="22359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ounded Rectangle 116">
            <a:extLst>
              <a:ext uri="{FF2B5EF4-FFF2-40B4-BE49-F238E27FC236}">
                <a16:creationId xmlns:a16="http://schemas.microsoft.com/office/drawing/2014/main" id="{CB4D65AB-6284-EF44-B35F-8BC3B9F44D34}"/>
              </a:ext>
            </a:extLst>
          </p:cNvPr>
          <p:cNvSpPr/>
          <p:nvPr/>
        </p:nvSpPr>
        <p:spPr>
          <a:xfrm>
            <a:off x="12262978" y="4072138"/>
            <a:ext cx="630282" cy="2164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pkt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03E7C029-7953-C644-975D-B568FE158333}"/>
              </a:ext>
            </a:extLst>
          </p:cNvPr>
          <p:cNvSpPr txBox="1"/>
          <p:nvPr/>
        </p:nvSpPr>
        <p:spPr>
          <a:xfrm>
            <a:off x="5030753" y="5493029"/>
            <a:ext cx="172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NetDIMM</a:t>
            </a:r>
            <a:r>
              <a:rPr lang="en-US" dirty="0"/>
              <a:t> Zones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FE1228D-18D8-C44C-8B97-564C993228D7}"/>
              </a:ext>
            </a:extLst>
          </p:cNvPr>
          <p:cNvSpPr txBox="1"/>
          <p:nvPr/>
        </p:nvSpPr>
        <p:spPr>
          <a:xfrm>
            <a:off x="6658459" y="5493029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 Zone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811F31BE-97E7-B945-8A44-3C75CBA00F36}"/>
              </a:ext>
            </a:extLst>
          </p:cNvPr>
          <p:cNvCxnSpPr>
            <a:cxnSpLocks/>
          </p:cNvCxnSpPr>
          <p:nvPr/>
        </p:nvCxnSpPr>
        <p:spPr>
          <a:xfrm flipH="1" flipV="1">
            <a:off x="5638591" y="5251108"/>
            <a:ext cx="232593" cy="240599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D16918E8-8157-4F43-969D-148606FF6553}"/>
              </a:ext>
            </a:extLst>
          </p:cNvPr>
          <p:cNvCxnSpPr>
            <a:cxnSpLocks/>
            <a:endCxn id="68" idx="2"/>
          </p:cNvCxnSpPr>
          <p:nvPr/>
        </p:nvCxnSpPr>
        <p:spPr>
          <a:xfrm flipV="1">
            <a:off x="6109284" y="5230262"/>
            <a:ext cx="215807" cy="26366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BB9E2726-7CFE-A849-AB58-85FB39123347}"/>
              </a:ext>
            </a:extLst>
          </p:cNvPr>
          <p:cNvCxnSpPr>
            <a:cxnSpLocks/>
          </p:cNvCxnSpPr>
          <p:nvPr/>
        </p:nvCxnSpPr>
        <p:spPr>
          <a:xfrm flipH="1" flipV="1">
            <a:off x="7297521" y="5238621"/>
            <a:ext cx="464" cy="25440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134">
            <a:extLst>
              <a:ext uri="{FF2B5EF4-FFF2-40B4-BE49-F238E27FC236}">
                <a16:creationId xmlns:a16="http://schemas.microsoft.com/office/drawing/2014/main" id="{3F5EE6D4-90E0-0E44-9465-969383A719CF}"/>
              </a:ext>
            </a:extLst>
          </p:cNvPr>
          <p:cNvSpPr/>
          <p:nvPr/>
        </p:nvSpPr>
        <p:spPr>
          <a:xfrm>
            <a:off x="7092775" y="3832586"/>
            <a:ext cx="750189" cy="5466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/>
              <a:t>RX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4E6DBA46-4042-284A-BED2-4A7BDCAAA805}"/>
              </a:ext>
            </a:extLst>
          </p:cNvPr>
          <p:cNvSpPr/>
          <p:nvPr/>
        </p:nvSpPr>
        <p:spPr>
          <a:xfrm>
            <a:off x="5472930" y="3830996"/>
            <a:ext cx="750189" cy="5466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TX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4E94C59-CFCF-8241-A8F5-9BC35CF1499A}"/>
              </a:ext>
            </a:extLst>
          </p:cNvPr>
          <p:cNvSpPr/>
          <p:nvPr/>
        </p:nvSpPr>
        <p:spPr>
          <a:xfrm>
            <a:off x="6632891" y="4685091"/>
            <a:ext cx="1291473" cy="546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Reg Mem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B4CC258-A532-C848-9596-15AC5420FD6B}"/>
              </a:ext>
            </a:extLst>
          </p:cNvPr>
          <p:cNvCxnSpPr/>
          <p:nvPr/>
        </p:nvCxnSpPr>
        <p:spPr>
          <a:xfrm>
            <a:off x="11933669" y="4182847"/>
            <a:ext cx="261506" cy="0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99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116 L -0.08034 0.00023 L -0.08086 -0.15741 " pathEditMode="relative" rAng="0" ptsTypes="AAA">
                                      <p:cBhvr>
                                        <p:cTn id="41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6" y="-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0" grpId="0" animBg="1"/>
      <p:bldP spid="33" grpId="0"/>
      <p:bldP spid="1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0B122-999D-E84F-A271-68B4482C4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3038"/>
            <a:ext cx="11430000" cy="5332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@System bootup: allocate descriptor rings and DMA buffers</a:t>
            </a:r>
          </a:p>
          <a:p>
            <a:pPr marL="0" indent="0">
              <a:buNone/>
            </a:pPr>
            <a:r>
              <a:rPr lang="en-US" dirty="0"/>
              <a:t>@driver – polling agent</a:t>
            </a:r>
          </a:p>
          <a:p>
            <a:pPr lvl="1"/>
            <a:r>
              <a:rPr lang="en-US" dirty="0"/>
              <a:t>Check RX ring for new packets</a:t>
            </a:r>
            <a:r>
              <a:rPr lang="en-US" b="1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RX at </a:t>
            </a:r>
            <a:r>
              <a:rPr lang="en-US" dirty="0" err="1"/>
              <a:t>nNIC</a:t>
            </a:r>
            <a:endParaRPr lang="en-US" dirty="0"/>
          </a:p>
          <a:p>
            <a:pPr lvl="1"/>
            <a:r>
              <a:rPr lang="en-US" dirty="0"/>
              <a:t>DMA data to </a:t>
            </a:r>
            <a:r>
              <a:rPr lang="en-US" dirty="0" err="1"/>
              <a:t>rx</a:t>
            </a:r>
            <a:r>
              <a:rPr lang="en-US" dirty="0"/>
              <a:t> 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@driver RX engine</a:t>
            </a:r>
          </a:p>
          <a:p>
            <a:pPr lvl="1"/>
            <a:r>
              <a:rPr lang="en-US" dirty="0"/>
              <a:t>allocate a </a:t>
            </a:r>
            <a:r>
              <a:rPr lang="en-US" dirty="0" err="1"/>
              <a:t>skb</a:t>
            </a:r>
            <a:r>
              <a:rPr lang="en-US" dirty="0"/>
              <a:t> on Net0 &amp; 						       		        invalidate </a:t>
            </a:r>
            <a:r>
              <a:rPr lang="en-US" dirty="0" err="1"/>
              <a:t>skb</a:t>
            </a:r>
            <a:endParaRPr lang="en-US" dirty="0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29A97FB2-0437-9C46-8F91-540C79642A80}"/>
              </a:ext>
            </a:extLst>
          </p:cNvPr>
          <p:cNvSpPr/>
          <p:nvPr/>
        </p:nvSpPr>
        <p:spPr>
          <a:xfrm>
            <a:off x="5398333" y="2961437"/>
            <a:ext cx="2497466" cy="5466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Network SW Stack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245557C8-9C47-1D41-8039-E85CB85B0A97}"/>
              </a:ext>
            </a:extLst>
          </p:cNvPr>
          <p:cNvSpPr/>
          <p:nvPr/>
        </p:nvSpPr>
        <p:spPr>
          <a:xfrm>
            <a:off x="5406491" y="3781009"/>
            <a:ext cx="2497466" cy="64981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77E9CF5F-FEB8-944D-991C-F645C5D81AE0}"/>
              </a:ext>
            </a:extLst>
          </p:cNvPr>
          <p:cNvSpPr/>
          <p:nvPr/>
        </p:nvSpPr>
        <p:spPr>
          <a:xfrm>
            <a:off x="5412520" y="4682277"/>
            <a:ext cx="607272" cy="546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Net0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C4B34038-2C9E-2C49-8961-8DFFA3849588}"/>
              </a:ext>
            </a:extLst>
          </p:cNvPr>
          <p:cNvSpPr/>
          <p:nvPr/>
        </p:nvSpPr>
        <p:spPr>
          <a:xfrm>
            <a:off x="6021455" y="4683599"/>
            <a:ext cx="607272" cy="546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Net1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A710284B-5737-804A-A826-0D7CC1614F5F}"/>
              </a:ext>
            </a:extLst>
          </p:cNvPr>
          <p:cNvSpPr/>
          <p:nvPr/>
        </p:nvSpPr>
        <p:spPr>
          <a:xfrm>
            <a:off x="6643947" y="4685091"/>
            <a:ext cx="100972" cy="546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D2A4BCF3-E1B1-974B-A307-2575EEDF776A}"/>
              </a:ext>
            </a:extLst>
          </p:cNvPr>
          <p:cNvSpPr/>
          <p:nvPr/>
        </p:nvSpPr>
        <p:spPr>
          <a:xfrm>
            <a:off x="6738182" y="4685091"/>
            <a:ext cx="100972" cy="546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61905209-C564-D14C-8C8B-52DF56166290}"/>
              </a:ext>
            </a:extLst>
          </p:cNvPr>
          <p:cNvSpPr/>
          <p:nvPr/>
        </p:nvSpPr>
        <p:spPr>
          <a:xfrm>
            <a:off x="6839154" y="4685091"/>
            <a:ext cx="100972" cy="546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40CE5ECD-5CE1-0946-9E9F-B49827E77442}"/>
              </a:ext>
            </a:extLst>
          </p:cNvPr>
          <p:cNvSpPr/>
          <p:nvPr/>
        </p:nvSpPr>
        <p:spPr>
          <a:xfrm>
            <a:off x="6935151" y="4685595"/>
            <a:ext cx="100972" cy="546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CD720D76-1526-B645-B81A-D30818F74206}"/>
              </a:ext>
            </a:extLst>
          </p:cNvPr>
          <p:cNvSpPr/>
          <p:nvPr/>
        </p:nvSpPr>
        <p:spPr>
          <a:xfrm>
            <a:off x="7036123" y="4685595"/>
            <a:ext cx="100972" cy="546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FEC00106-2344-1E43-8A1A-4BF6AF1B04CA}"/>
              </a:ext>
            </a:extLst>
          </p:cNvPr>
          <p:cNvSpPr/>
          <p:nvPr/>
        </p:nvSpPr>
        <p:spPr>
          <a:xfrm>
            <a:off x="7138174" y="4685595"/>
            <a:ext cx="100972" cy="546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C57E88CF-BCFF-2544-AC3A-1B4155533417}"/>
              </a:ext>
            </a:extLst>
          </p:cNvPr>
          <p:cNvSpPr/>
          <p:nvPr/>
        </p:nvSpPr>
        <p:spPr>
          <a:xfrm>
            <a:off x="7239146" y="4685595"/>
            <a:ext cx="100972" cy="546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2A6271D6-6408-7346-A626-EF1CE1CECBD3}"/>
              </a:ext>
            </a:extLst>
          </p:cNvPr>
          <p:cNvSpPr/>
          <p:nvPr/>
        </p:nvSpPr>
        <p:spPr>
          <a:xfrm>
            <a:off x="7341197" y="4685595"/>
            <a:ext cx="100972" cy="546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0AF1D603-04AB-A643-B421-B43272BAA557}"/>
              </a:ext>
            </a:extLst>
          </p:cNvPr>
          <p:cNvSpPr/>
          <p:nvPr/>
        </p:nvSpPr>
        <p:spPr>
          <a:xfrm>
            <a:off x="7442169" y="4685595"/>
            <a:ext cx="100972" cy="546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D56E9A11-F3C0-8F42-8292-91786BCEF756}"/>
              </a:ext>
            </a:extLst>
          </p:cNvPr>
          <p:cNvSpPr/>
          <p:nvPr/>
        </p:nvSpPr>
        <p:spPr>
          <a:xfrm>
            <a:off x="7545983" y="4686099"/>
            <a:ext cx="100972" cy="546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E61BDEA1-A878-8142-8D83-DB0FCE27354C}"/>
              </a:ext>
            </a:extLst>
          </p:cNvPr>
          <p:cNvSpPr/>
          <p:nvPr/>
        </p:nvSpPr>
        <p:spPr>
          <a:xfrm>
            <a:off x="7646955" y="4686099"/>
            <a:ext cx="100972" cy="546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794B3EF4-6670-BD4C-BD77-10F9DFFE527E}"/>
              </a:ext>
            </a:extLst>
          </p:cNvPr>
          <p:cNvSpPr/>
          <p:nvPr/>
        </p:nvSpPr>
        <p:spPr>
          <a:xfrm>
            <a:off x="7749005" y="4686099"/>
            <a:ext cx="100972" cy="546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687A0C61-810E-8C45-ACE1-D411693FBC5C}"/>
              </a:ext>
            </a:extLst>
          </p:cNvPr>
          <p:cNvSpPr/>
          <p:nvPr/>
        </p:nvSpPr>
        <p:spPr>
          <a:xfrm>
            <a:off x="7849977" y="4686099"/>
            <a:ext cx="78048" cy="546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3C4A50B0-C64D-AD4D-831A-6EACE25F17A1}"/>
              </a:ext>
            </a:extLst>
          </p:cNvPr>
          <p:cNvCxnSpPr>
            <a:cxnSpLocks/>
          </p:cNvCxnSpPr>
          <p:nvPr/>
        </p:nvCxnSpPr>
        <p:spPr>
          <a:xfrm>
            <a:off x="5325565" y="2786489"/>
            <a:ext cx="0" cy="174185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574AC565-9E1E-F24C-90B9-7491AF1B852B}"/>
              </a:ext>
            </a:extLst>
          </p:cNvPr>
          <p:cNvCxnSpPr>
            <a:cxnSpLocks/>
          </p:cNvCxnSpPr>
          <p:nvPr/>
        </p:nvCxnSpPr>
        <p:spPr>
          <a:xfrm>
            <a:off x="5325763" y="4681692"/>
            <a:ext cx="0" cy="54666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>
            <a:extLst>
              <a:ext uri="{FF2B5EF4-FFF2-40B4-BE49-F238E27FC236}">
                <a16:creationId xmlns:a16="http://schemas.microsoft.com/office/drawing/2014/main" id="{242181EE-291D-BD4F-873A-07F9A4E73611}"/>
              </a:ext>
            </a:extLst>
          </p:cNvPr>
          <p:cNvSpPr txBox="1"/>
          <p:nvPr/>
        </p:nvSpPr>
        <p:spPr>
          <a:xfrm>
            <a:off x="4840118" y="4728203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HW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FDEE5EA-1C73-9E45-9866-58028092AB58}"/>
              </a:ext>
            </a:extLst>
          </p:cNvPr>
          <p:cNvSpPr txBox="1"/>
          <p:nvPr/>
        </p:nvSpPr>
        <p:spPr>
          <a:xfrm>
            <a:off x="4874737" y="3411677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</a:t>
            </a:r>
          </a:p>
        </p:txBody>
      </p:sp>
      <p:cxnSp>
        <p:nvCxnSpPr>
          <p:cNvPr id="223" name="Straight Arrow Connector 222">
            <a:extLst>
              <a:ext uri="{FF2B5EF4-FFF2-40B4-BE49-F238E27FC236}">
                <a16:creationId xmlns:a16="http://schemas.microsoft.com/office/drawing/2014/main" id="{F6D99870-90D3-A441-81BA-F45BEA615F93}"/>
              </a:ext>
            </a:extLst>
          </p:cNvPr>
          <p:cNvCxnSpPr>
            <a:cxnSpLocks/>
          </p:cNvCxnSpPr>
          <p:nvPr/>
        </p:nvCxnSpPr>
        <p:spPr>
          <a:xfrm flipH="1">
            <a:off x="5873569" y="2733780"/>
            <a:ext cx="1" cy="2235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5763FDFD-3B6C-9E45-B9B7-F9B429A59320}"/>
              </a:ext>
            </a:extLst>
          </p:cNvPr>
          <p:cNvCxnSpPr>
            <a:cxnSpLocks/>
          </p:cNvCxnSpPr>
          <p:nvPr/>
        </p:nvCxnSpPr>
        <p:spPr>
          <a:xfrm flipH="1">
            <a:off x="7451933" y="2733780"/>
            <a:ext cx="1" cy="22359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>
            <a:extLst>
              <a:ext uri="{FF2B5EF4-FFF2-40B4-BE49-F238E27FC236}">
                <a16:creationId xmlns:a16="http://schemas.microsoft.com/office/drawing/2014/main" id="{9382AB03-050C-0B48-BFC7-1EACC2223A7A}"/>
              </a:ext>
            </a:extLst>
          </p:cNvPr>
          <p:cNvSpPr txBox="1"/>
          <p:nvPr/>
        </p:nvSpPr>
        <p:spPr>
          <a:xfrm>
            <a:off x="7028990" y="2414106"/>
            <a:ext cx="764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Recv</a:t>
            </a:r>
            <a:r>
              <a:rPr lang="en-US" dirty="0"/>
              <a:t>()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552FC224-DED2-944D-B93F-09F5F88F7B68}"/>
              </a:ext>
            </a:extLst>
          </p:cNvPr>
          <p:cNvSpPr txBox="1"/>
          <p:nvPr/>
        </p:nvSpPr>
        <p:spPr>
          <a:xfrm>
            <a:off x="5502836" y="2414106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Send()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39583210-D175-674A-8722-8AE0B40D4F12}"/>
              </a:ext>
            </a:extLst>
          </p:cNvPr>
          <p:cNvSpPr/>
          <p:nvPr/>
        </p:nvSpPr>
        <p:spPr>
          <a:xfrm>
            <a:off x="6287335" y="3835324"/>
            <a:ext cx="750189" cy="5466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/>
              <a:t>polling</a:t>
            </a:r>
          </a:p>
        </p:txBody>
      </p: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7CEEABDA-12A2-464C-9DF6-4EC9EEDB6165}"/>
              </a:ext>
            </a:extLst>
          </p:cNvPr>
          <p:cNvCxnSpPr>
            <a:cxnSpLocks/>
          </p:cNvCxnSpPr>
          <p:nvPr/>
        </p:nvCxnSpPr>
        <p:spPr>
          <a:xfrm flipH="1">
            <a:off x="5887052" y="3530028"/>
            <a:ext cx="1" cy="2235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>
            <a:extLst>
              <a:ext uri="{FF2B5EF4-FFF2-40B4-BE49-F238E27FC236}">
                <a16:creationId xmlns:a16="http://schemas.microsoft.com/office/drawing/2014/main" id="{17C16847-7A67-7E41-A8E3-EED709A634AF}"/>
              </a:ext>
            </a:extLst>
          </p:cNvPr>
          <p:cNvCxnSpPr>
            <a:cxnSpLocks/>
          </p:cNvCxnSpPr>
          <p:nvPr/>
        </p:nvCxnSpPr>
        <p:spPr>
          <a:xfrm flipH="1">
            <a:off x="7465556" y="3521733"/>
            <a:ext cx="1" cy="22359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TextBox 229">
            <a:extLst>
              <a:ext uri="{FF2B5EF4-FFF2-40B4-BE49-F238E27FC236}">
                <a16:creationId xmlns:a16="http://schemas.microsoft.com/office/drawing/2014/main" id="{070611BD-4CE8-6F4C-B460-1B31DFDF6A3B}"/>
              </a:ext>
            </a:extLst>
          </p:cNvPr>
          <p:cNvSpPr txBox="1"/>
          <p:nvPr/>
        </p:nvSpPr>
        <p:spPr>
          <a:xfrm>
            <a:off x="5030753" y="5493029"/>
            <a:ext cx="172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NetDIMM</a:t>
            </a:r>
            <a:r>
              <a:rPr lang="en-US" dirty="0"/>
              <a:t> Zones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AA5230F0-3600-2440-8EC4-F7369772A90D}"/>
              </a:ext>
            </a:extLst>
          </p:cNvPr>
          <p:cNvSpPr txBox="1"/>
          <p:nvPr/>
        </p:nvSpPr>
        <p:spPr>
          <a:xfrm>
            <a:off x="6658459" y="5493029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 Zone</a:t>
            </a:r>
          </a:p>
        </p:txBody>
      </p: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DEAD2655-CBF7-2E40-8600-BE97367C20D3}"/>
              </a:ext>
            </a:extLst>
          </p:cNvPr>
          <p:cNvCxnSpPr>
            <a:cxnSpLocks/>
          </p:cNvCxnSpPr>
          <p:nvPr/>
        </p:nvCxnSpPr>
        <p:spPr>
          <a:xfrm flipH="1" flipV="1">
            <a:off x="5638591" y="5251108"/>
            <a:ext cx="232593" cy="240599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9F667F65-3488-724A-85E7-35D7E819D977}"/>
              </a:ext>
            </a:extLst>
          </p:cNvPr>
          <p:cNvCxnSpPr>
            <a:cxnSpLocks/>
            <a:endCxn id="205" idx="2"/>
          </p:cNvCxnSpPr>
          <p:nvPr/>
        </p:nvCxnSpPr>
        <p:spPr>
          <a:xfrm flipV="1">
            <a:off x="6109284" y="5230262"/>
            <a:ext cx="215807" cy="26366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3734391B-B674-CB4E-8E40-44DD2587858C}"/>
              </a:ext>
            </a:extLst>
          </p:cNvPr>
          <p:cNvCxnSpPr>
            <a:cxnSpLocks/>
          </p:cNvCxnSpPr>
          <p:nvPr/>
        </p:nvCxnSpPr>
        <p:spPr>
          <a:xfrm flipH="1" flipV="1">
            <a:off x="7297521" y="5238621"/>
            <a:ext cx="464" cy="25440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Rectangle 234">
            <a:extLst>
              <a:ext uri="{FF2B5EF4-FFF2-40B4-BE49-F238E27FC236}">
                <a16:creationId xmlns:a16="http://schemas.microsoft.com/office/drawing/2014/main" id="{6D389ACA-C64D-DC47-8068-F96A7AD5DD81}"/>
              </a:ext>
            </a:extLst>
          </p:cNvPr>
          <p:cNvSpPr/>
          <p:nvPr/>
        </p:nvSpPr>
        <p:spPr>
          <a:xfrm>
            <a:off x="7092775" y="3832586"/>
            <a:ext cx="750189" cy="5466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/>
              <a:t>RX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D903A585-7619-4D4C-AFD0-C1F93AB55D0B}"/>
              </a:ext>
            </a:extLst>
          </p:cNvPr>
          <p:cNvSpPr/>
          <p:nvPr/>
        </p:nvSpPr>
        <p:spPr>
          <a:xfrm>
            <a:off x="5472930" y="3830996"/>
            <a:ext cx="750189" cy="5466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TX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009E6407-72AD-C64D-B7A0-C29FBE2F8E2F}"/>
              </a:ext>
            </a:extLst>
          </p:cNvPr>
          <p:cNvSpPr/>
          <p:nvPr/>
        </p:nvSpPr>
        <p:spPr>
          <a:xfrm>
            <a:off x="6632891" y="4685091"/>
            <a:ext cx="1291473" cy="546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Reg Mem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837A4B-9497-E447-9751-FA2AB4DD8CF7}"/>
              </a:ext>
            </a:extLst>
          </p:cNvPr>
          <p:cNvGrpSpPr/>
          <p:nvPr/>
        </p:nvGrpSpPr>
        <p:grpSpPr>
          <a:xfrm>
            <a:off x="9310314" y="4933342"/>
            <a:ext cx="2746458" cy="324195"/>
            <a:chOff x="9310314" y="4933342"/>
            <a:chExt cx="2746458" cy="324195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2F4F0A1-8D5E-2C47-B45A-95B19F48F0DB}"/>
                </a:ext>
              </a:extLst>
            </p:cNvPr>
            <p:cNvCxnSpPr>
              <a:cxnSpLocks/>
            </p:cNvCxnSpPr>
            <p:nvPr/>
          </p:nvCxnSpPr>
          <p:spPr>
            <a:xfrm>
              <a:off x="9803118" y="4933809"/>
              <a:ext cx="4412" cy="266250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D97E6E6F-825B-9545-A9DD-C361CF263489}"/>
                </a:ext>
              </a:extLst>
            </p:cNvPr>
            <p:cNvCxnSpPr>
              <a:cxnSpLocks/>
            </p:cNvCxnSpPr>
            <p:nvPr/>
          </p:nvCxnSpPr>
          <p:spPr>
            <a:xfrm>
              <a:off x="11212155" y="4933342"/>
              <a:ext cx="4412" cy="266250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81D339B-ED16-8D4F-9DC0-5CB916F2E8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10314" y="5195023"/>
              <a:ext cx="2746458" cy="11573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  <a:headEnd type="stealth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4B555A9C-EAAA-7744-8305-8D2D28C36F0F}"/>
                </a:ext>
              </a:extLst>
            </p:cNvPr>
            <p:cNvSpPr/>
            <p:nvPr/>
          </p:nvSpPr>
          <p:spPr>
            <a:xfrm>
              <a:off x="11154643" y="5130418"/>
              <a:ext cx="123848" cy="12665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9BB513D6-F334-4746-8095-30E06F5BACB6}"/>
                </a:ext>
              </a:extLst>
            </p:cNvPr>
            <p:cNvSpPr/>
            <p:nvPr/>
          </p:nvSpPr>
          <p:spPr>
            <a:xfrm>
              <a:off x="9745606" y="5130885"/>
              <a:ext cx="123848" cy="12665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45BF9905-909D-AB4D-ABA2-C6DFE7A615F2}"/>
              </a:ext>
            </a:extLst>
          </p:cNvPr>
          <p:cNvCxnSpPr>
            <a:cxnSpLocks/>
          </p:cNvCxnSpPr>
          <p:nvPr/>
        </p:nvCxnSpPr>
        <p:spPr>
          <a:xfrm>
            <a:off x="9790115" y="4255556"/>
            <a:ext cx="4412" cy="26625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5EB63F6-DF03-4843-ABA1-3D52BE603062}"/>
              </a:ext>
            </a:extLst>
          </p:cNvPr>
          <p:cNvCxnSpPr>
            <a:cxnSpLocks/>
          </p:cNvCxnSpPr>
          <p:nvPr/>
        </p:nvCxnSpPr>
        <p:spPr>
          <a:xfrm>
            <a:off x="11199152" y="4255089"/>
            <a:ext cx="4412" cy="26625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05E779-47D0-6945-B0A2-CDA398B54E7A}"/>
              </a:ext>
            </a:extLst>
          </p:cNvPr>
          <p:cNvCxnSpPr>
            <a:cxnSpLocks/>
          </p:cNvCxnSpPr>
          <p:nvPr/>
        </p:nvCxnSpPr>
        <p:spPr>
          <a:xfrm flipH="1" flipV="1">
            <a:off x="9297311" y="4516770"/>
            <a:ext cx="2746458" cy="11573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E77785C-878D-F947-8034-2FA04B0C601A}"/>
              </a:ext>
            </a:extLst>
          </p:cNvPr>
          <p:cNvSpPr/>
          <p:nvPr/>
        </p:nvSpPr>
        <p:spPr>
          <a:xfrm>
            <a:off x="10392501" y="2852705"/>
            <a:ext cx="1601464" cy="1544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BAF1ED4E-5080-D845-8E34-035A0321277A}"/>
              </a:ext>
            </a:extLst>
          </p:cNvPr>
          <p:cNvSpPr/>
          <p:nvPr/>
        </p:nvSpPr>
        <p:spPr>
          <a:xfrm>
            <a:off x="10432610" y="2891980"/>
            <a:ext cx="1511251" cy="1074040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59A335-E5BF-4D45-ABEC-D4380400E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NetDIMM</a:t>
            </a:r>
            <a:r>
              <a:rPr lang="en-US" dirty="0"/>
              <a:t> Packet Reception (RX)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75DD7-B300-E746-A564-261F53D70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9F632D-7748-EA4D-877F-C1D0AE1E16E4}"/>
              </a:ext>
            </a:extLst>
          </p:cNvPr>
          <p:cNvSpPr/>
          <p:nvPr/>
        </p:nvSpPr>
        <p:spPr>
          <a:xfrm rot="16200000">
            <a:off x="7548345" y="3851715"/>
            <a:ext cx="3006975" cy="490953"/>
          </a:xfrm>
          <a:prstGeom prst="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Memory Controller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83F056-BCD8-344C-893E-AD576794DFCC}"/>
              </a:ext>
            </a:extLst>
          </p:cNvPr>
          <p:cNvSpPr txBox="1"/>
          <p:nvPr/>
        </p:nvSpPr>
        <p:spPr>
          <a:xfrm>
            <a:off x="10482714" y="2486944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err="1"/>
              <a:t>NetDIMM</a:t>
            </a:r>
            <a:r>
              <a:rPr lang="en-US" b="1"/>
              <a:t> #0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91BA55E-A3E0-5044-B8B4-8043195F46E3}"/>
              </a:ext>
            </a:extLst>
          </p:cNvPr>
          <p:cNvSpPr/>
          <p:nvPr/>
        </p:nvSpPr>
        <p:spPr>
          <a:xfrm>
            <a:off x="11281433" y="2984757"/>
            <a:ext cx="630283" cy="2256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6121457-C895-6B40-882F-61DC9B55246E}"/>
              </a:ext>
            </a:extLst>
          </p:cNvPr>
          <p:cNvGrpSpPr/>
          <p:nvPr/>
        </p:nvGrpSpPr>
        <p:grpSpPr>
          <a:xfrm>
            <a:off x="10839376" y="3334887"/>
            <a:ext cx="728630" cy="459721"/>
            <a:chOff x="2783980" y="3943075"/>
            <a:chExt cx="728630" cy="459721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20BB9A82-EEB2-5B4F-8E77-5FB801B1691F}"/>
                </a:ext>
              </a:extLst>
            </p:cNvPr>
            <p:cNvSpPr/>
            <p:nvPr/>
          </p:nvSpPr>
          <p:spPr>
            <a:xfrm>
              <a:off x="3252381" y="3943075"/>
              <a:ext cx="260229" cy="16838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7F9AC3F3-C24A-1742-BC0F-F641B4131B32}"/>
                </a:ext>
              </a:extLst>
            </p:cNvPr>
            <p:cNvSpPr/>
            <p:nvPr/>
          </p:nvSpPr>
          <p:spPr>
            <a:xfrm>
              <a:off x="2783980" y="3946250"/>
              <a:ext cx="260229" cy="16838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17646E9-1F72-4245-99D0-171A57070E4A}"/>
                </a:ext>
              </a:extLst>
            </p:cNvPr>
            <p:cNvSpPr txBox="1"/>
            <p:nvPr/>
          </p:nvSpPr>
          <p:spPr>
            <a:xfrm>
              <a:off x="2949186" y="4033464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…</a:t>
              </a: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F1A79E3-DED5-2B4A-8E34-18262E70F2E5}"/>
                </a:ext>
              </a:extLst>
            </p:cNvPr>
            <p:cNvSpPr/>
            <p:nvPr/>
          </p:nvSpPr>
          <p:spPr>
            <a:xfrm>
              <a:off x="3061609" y="4000392"/>
              <a:ext cx="173670" cy="50294"/>
            </a:xfrm>
            <a:custGeom>
              <a:avLst/>
              <a:gdLst>
                <a:gd name="connsiteX0" fmla="*/ 132460 w 132460"/>
                <a:gd name="connsiteY0" fmla="*/ 55659 h 68477"/>
                <a:gd name="connsiteX1" fmla="*/ 68366 w 132460"/>
                <a:gd name="connsiteY1" fmla="*/ 111 h 68477"/>
                <a:gd name="connsiteX2" fmla="*/ 0 w 132460"/>
                <a:gd name="connsiteY2" fmla="*/ 68477 h 6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460" h="68477">
                  <a:moveTo>
                    <a:pt x="132460" y="55659"/>
                  </a:moveTo>
                  <a:cubicBezTo>
                    <a:pt x="111451" y="26817"/>
                    <a:pt x="90443" y="-2025"/>
                    <a:pt x="68366" y="111"/>
                  </a:cubicBezTo>
                  <a:cubicBezTo>
                    <a:pt x="46289" y="2247"/>
                    <a:pt x="23144" y="35362"/>
                    <a:pt x="0" y="68477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CFC8F3B-3FD1-5240-8414-B9A9B51634B8}"/>
                </a:ext>
              </a:extLst>
            </p:cNvPr>
            <p:cNvSpPr/>
            <p:nvPr/>
          </p:nvSpPr>
          <p:spPr>
            <a:xfrm>
              <a:off x="2826802" y="4119073"/>
              <a:ext cx="194136" cy="158097"/>
            </a:xfrm>
            <a:custGeom>
              <a:avLst/>
              <a:gdLst>
                <a:gd name="connsiteX0" fmla="*/ 6129 w 194136"/>
                <a:gd name="connsiteY0" fmla="*/ 0 h 158097"/>
                <a:gd name="connsiteX1" fmla="*/ 23220 w 194136"/>
                <a:gd name="connsiteY1" fmla="*/ 111095 h 158097"/>
                <a:gd name="connsiteX2" fmla="*/ 194136 w 194136"/>
                <a:gd name="connsiteY2" fmla="*/ 158097 h 158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136" h="158097">
                  <a:moveTo>
                    <a:pt x="6129" y="0"/>
                  </a:moveTo>
                  <a:cubicBezTo>
                    <a:pt x="-993" y="42373"/>
                    <a:pt x="-8114" y="84746"/>
                    <a:pt x="23220" y="111095"/>
                  </a:cubicBezTo>
                  <a:cubicBezTo>
                    <a:pt x="54554" y="137444"/>
                    <a:pt x="124345" y="147770"/>
                    <a:pt x="194136" y="158097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53B03D1A-44C0-4A47-A38B-136B3422FB1A}"/>
                </a:ext>
              </a:extLst>
            </p:cNvPr>
            <p:cNvSpPr/>
            <p:nvPr/>
          </p:nvSpPr>
          <p:spPr>
            <a:xfrm>
              <a:off x="3226037" y="4131892"/>
              <a:ext cx="217918" cy="145278"/>
            </a:xfrm>
            <a:custGeom>
              <a:avLst/>
              <a:gdLst>
                <a:gd name="connsiteX0" fmla="*/ 0 w 217918"/>
                <a:gd name="connsiteY0" fmla="*/ 145278 h 145278"/>
                <a:gd name="connsiteX1" fmla="*/ 179462 w 217918"/>
                <a:gd name="connsiteY1" fmla="*/ 111095 h 145278"/>
                <a:gd name="connsiteX2" fmla="*/ 217918 w 217918"/>
                <a:gd name="connsiteY2" fmla="*/ 0 h 14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918" h="145278">
                  <a:moveTo>
                    <a:pt x="0" y="145278"/>
                  </a:moveTo>
                  <a:cubicBezTo>
                    <a:pt x="71571" y="140293"/>
                    <a:pt x="143142" y="135308"/>
                    <a:pt x="179462" y="111095"/>
                  </a:cubicBezTo>
                  <a:cubicBezTo>
                    <a:pt x="215782" y="86882"/>
                    <a:pt x="216850" y="43441"/>
                    <a:pt x="217918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8915F27-CC3F-7F4F-8DF5-303F4603FD09}"/>
              </a:ext>
            </a:extLst>
          </p:cNvPr>
          <p:cNvSpPr/>
          <p:nvPr/>
        </p:nvSpPr>
        <p:spPr>
          <a:xfrm>
            <a:off x="10496248" y="2985518"/>
            <a:ext cx="630282" cy="2164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6E05EAE1-EC13-C140-9B9E-343D35FBA1DE}"/>
              </a:ext>
            </a:extLst>
          </p:cNvPr>
          <p:cNvSpPr/>
          <p:nvPr/>
        </p:nvSpPr>
        <p:spPr>
          <a:xfrm>
            <a:off x="11567200" y="3221848"/>
            <a:ext cx="217918" cy="119641"/>
          </a:xfrm>
          <a:custGeom>
            <a:avLst/>
            <a:gdLst>
              <a:gd name="connsiteX0" fmla="*/ 0 w 217918"/>
              <a:gd name="connsiteY0" fmla="*/ 119641 h 119641"/>
              <a:gd name="connsiteX1" fmla="*/ 170916 w 217918"/>
              <a:gd name="connsiteY1" fmla="*/ 72639 h 119641"/>
              <a:gd name="connsiteX2" fmla="*/ 217918 w 217918"/>
              <a:gd name="connsiteY2" fmla="*/ 0 h 11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918" h="119641">
                <a:moveTo>
                  <a:pt x="0" y="119641"/>
                </a:moveTo>
                <a:cubicBezTo>
                  <a:pt x="67298" y="106110"/>
                  <a:pt x="134596" y="92579"/>
                  <a:pt x="170916" y="72639"/>
                </a:cubicBezTo>
                <a:cubicBezTo>
                  <a:pt x="207236" y="52699"/>
                  <a:pt x="212577" y="26349"/>
                  <a:pt x="217918" y="0"/>
                </a:cubicBezTo>
              </a:path>
            </a:pathLst>
          </a:custGeom>
          <a:noFill/>
          <a:ln>
            <a:prstDash val="sysDash"/>
            <a:tail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210A8F-33A9-BF4D-A2CF-5B73769F9B06}"/>
              </a:ext>
            </a:extLst>
          </p:cNvPr>
          <p:cNvSpPr txBox="1"/>
          <p:nvPr/>
        </p:nvSpPr>
        <p:spPr>
          <a:xfrm>
            <a:off x="10617362" y="3619662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rx</a:t>
            </a:r>
            <a:r>
              <a:rPr lang="en-US"/>
              <a:t> desc ring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93A6D32-25EE-C147-8E05-EEAC23D0EDE5}"/>
              </a:ext>
            </a:extLst>
          </p:cNvPr>
          <p:cNvSpPr txBox="1"/>
          <p:nvPr/>
        </p:nvSpPr>
        <p:spPr>
          <a:xfrm>
            <a:off x="9525125" y="222944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DMA buffers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5609119-F228-2446-B8AC-BA2BB06890F9}"/>
              </a:ext>
            </a:extLst>
          </p:cNvPr>
          <p:cNvSpPr txBox="1"/>
          <p:nvPr/>
        </p:nvSpPr>
        <p:spPr>
          <a:xfrm>
            <a:off x="9430695" y="5238621"/>
            <a:ext cx="2353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Global/Shared Channel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4855C4-D99C-784E-85DF-DB4C32FDDD69}"/>
              </a:ext>
            </a:extLst>
          </p:cNvPr>
          <p:cNvSpPr/>
          <p:nvPr/>
        </p:nvSpPr>
        <p:spPr>
          <a:xfrm>
            <a:off x="10386180" y="4641835"/>
            <a:ext cx="1601464" cy="4471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chemeClr val="tx1"/>
                </a:solidFill>
              </a:rPr>
              <a:t>NetDIMM</a:t>
            </a:r>
            <a:r>
              <a:rPr lang="en-US" b="1">
                <a:solidFill>
                  <a:schemeClr val="tx1"/>
                </a:solidFill>
              </a:rPr>
              <a:t> #1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BF630F5-D2C3-B847-A73C-EDE74D77C152}"/>
              </a:ext>
            </a:extLst>
          </p:cNvPr>
          <p:cNvSpPr/>
          <p:nvPr/>
        </p:nvSpPr>
        <p:spPr>
          <a:xfrm>
            <a:off x="9544079" y="2852705"/>
            <a:ext cx="559713" cy="1544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2DF66D1-F54C-8C43-86EB-0DEBB30B9489}"/>
              </a:ext>
            </a:extLst>
          </p:cNvPr>
          <p:cNvSpPr txBox="1"/>
          <p:nvPr/>
        </p:nvSpPr>
        <p:spPr>
          <a:xfrm rot="5400000">
            <a:off x="9136225" y="3428835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DDR5 DIMM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71593290-A877-1D4B-BD6B-69EAA45B01E3}"/>
              </a:ext>
            </a:extLst>
          </p:cNvPr>
          <p:cNvSpPr/>
          <p:nvPr/>
        </p:nvSpPr>
        <p:spPr>
          <a:xfrm>
            <a:off x="10432610" y="4016274"/>
            <a:ext cx="743653" cy="334971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</a:rPr>
              <a:t>nCache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66C7368-1CDA-3A49-888E-8E2DE24DE071}"/>
              </a:ext>
            </a:extLst>
          </p:cNvPr>
          <p:cNvSpPr txBox="1"/>
          <p:nvPr/>
        </p:nvSpPr>
        <p:spPr>
          <a:xfrm>
            <a:off x="11216373" y="2212324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DRAM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4F1FC7C-5BA9-134B-B9F7-BDE4A30989F7}"/>
              </a:ext>
            </a:extLst>
          </p:cNvPr>
          <p:cNvSpPr/>
          <p:nvPr/>
        </p:nvSpPr>
        <p:spPr>
          <a:xfrm>
            <a:off x="9544078" y="4641836"/>
            <a:ext cx="559713" cy="4471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DDR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8DADD7F8-5600-8645-8DBC-F304E888EF07}"/>
              </a:ext>
            </a:extLst>
          </p:cNvPr>
          <p:cNvSpPr/>
          <p:nvPr/>
        </p:nvSpPr>
        <p:spPr>
          <a:xfrm>
            <a:off x="11216373" y="4015362"/>
            <a:ext cx="722990" cy="334971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>
                <a:solidFill>
                  <a:schemeClr val="tx1"/>
                </a:solidFill>
              </a:rPr>
              <a:t>nNIC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27DA509-EEA0-164F-BEB0-9643A120F59A}"/>
              </a:ext>
            </a:extLst>
          </p:cNvPr>
          <p:cNvSpPr/>
          <p:nvPr/>
        </p:nvSpPr>
        <p:spPr>
          <a:xfrm rot="16200000">
            <a:off x="6905157" y="3701890"/>
            <a:ext cx="3006975" cy="79060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CPU &amp; Caches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738CEEFA-F92B-3C40-B3DD-8A4A9EF5F02B}"/>
              </a:ext>
            </a:extLst>
          </p:cNvPr>
          <p:cNvCxnSpPr/>
          <p:nvPr/>
        </p:nvCxnSpPr>
        <p:spPr>
          <a:xfrm>
            <a:off x="11933669" y="4182847"/>
            <a:ext cx="261506" cy="0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08">
            <a:extLst>
              <a:ext uri="{FF2B5EF4-FFF2-40B4-BE49-F238E27FC236}">
                <a16:creationId xmlns:a16="http://schemas.microsoft.com/office/drawing/2014/main" id="{DA82C688-1D3B-8745-B0F5-4A91DDAE956E}"/>
              </a:ext>
            </a:extLst>
          </p:cNvPr>
          <p:cNvSpPr/>
          <p:nvPr/>
        </p:nvSpPr>
        <p:spPr>
          <a:xfrm>
            <a:off x="11141640" y="4452165"/>
            <a:ext cx="123848" cy="1266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B05FF9ED-381B-5842-A2E6-0678BD601A85}"/>
              </a:ext>
            </a:extLst>
          </p:cNvPr>
          <p:cNvSpPr/>
          <p:nvPr/>
        </p:nvSpPr>
        <p:spPr>
          <a:xfrm>
            <a:off x="9732603" y="4452632"/>
            <a:ext cx="123848" cy="1266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ounded Rectangle 136">
            <a:extLst>
              <a:ext uri="{FF2B5EF4-FFF2-40B4-BE49-F238E27FC236}">
                <a16:creationId xmlns:a16="http://schemas.microsoft.com/office/drawing/2014/main" id="{613DF10A-E7B4-4143-AF35-1C88B54F51C9}"/>
              </a:ext>
            </a:extLst>
          </p:cNvPr>
          <p:cNvSpPr/>
          <p:nvPr/>
        </p:nvSpPr>
        <p:spPr>
          <a:xfrm>
            <a:off x="8102270" y="2958149"/>
            <a:ext cx="630282" cy="216475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ounded Rectangle 116">
            <a:extLst>
              <a:ext uri="{FF2B5EF4-FFF2-40B4-BE49-F238E27FC236}">
                <a16:creationId xmlns:a16="http://schemas.microsoft.com/office/drawing/2014/main" id="{CB4D65AB-6284-EF44-B35F-8BC3B9F44D34}"/>
              </a:ext>
            </a:extLst>
          </p:cNvPr>
          <p:cNvSpPr/>
          <p:nvPr/>
        </p:nvSpPr>
        <p:spPr>
          <a:xfrm>
            <a:off x="11274139" y="2984942"/>
            <a:ext cx="630282" cy="2164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pkt</a:t>
            </a:r>
          </a:p>
        </p:txBody>
      </p:sp>
    </p:spTree>
    <p:extLst>
      <p:ext uri="{BB962C8B-B14F-4D97-AF65-F5344CB8AC3E}">
        <p14:creationId xmlns:p14="http://schemas.microsoft.com/office/powerpoint/2010/main" val="35637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3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0B122-999D-E84F-A271-68B4482C4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3038"/>
            <a:ext cx="11430000" cy="5332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@System bootup: allocate descriptor rings and DMA buffers</a:t>
            </a:r>
          </a:p>
          <a:p>
            <a:pPr marL="0" indent="0">
              <a:buNone/>
            </a:pPr>
            <a:r>
              <a:rPr lang="en-US" dirty="0"/>
              <a:t>@driver – polling agent</a:t>
            </a:r>
          </a:p>
          <a:p>
            <a:pPr lvl="1"/>
            <a:r>
              <a:rPr lang="en-US" dirty="0"/>
              <a:t>Check RX ring for new packets</a:t>
            </a:r>
            <a:r>
              <a:rPr lang="en-US" b="1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RX at </a:t>
            </a:r>
            <a:r>
              <a:rPr lang="en-US" dirty="0" err="1"/>
              <a:t>nNIC</a:t>
            </a:r>
            <a:endParaRPr lang="en-US" dirty="0"/>
          </a:p>
          <a:p>
            <a:pPr lvl="1"/>
            <a:r>
              <a:rPr lang="en-US" dirty="0"/>
              <a:t>DMA data to </a:t>
            </a:r>
            <a:r>
              <a:rPr lang="en-US" dirty="0" err="1"/>
              <a:t>rx</a:t>
            </a:r>
            <a:r>
              <a:rPr lang="en-US" dirty="0"/>
              <a:t> 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@driver RX engine</a:t>
            </a:r>
          </a:p>
          <a:p>
            <a:pPr lvl="1"/>
            <a:r>
              <a:rPr lang="en-US" dirty="0"/>
              <a:t>allocate a </a:t>
            </a:r>
            <a:r>
              <a:rPr lang="en-US" dirty="0" err="1"/>
              <a:t>skb</a:t>
            </a:r>
            <a:r>
              <a:rPr lang="en-US" dirty="0"/>
              <a:t> on Net0 &amp; 						       		        invalidate </a:t>
            </a:r>
            <a:r>
              <a:rPr lang="en-US" dirty="0" err="1"/>
              <a:t>skb</a:t>
            </a:r>
            <a:endParaRPr lang="en-US" dirty="0"/>
          </a:p>
          <a:p>
            <a:pPr lvl="1"/>
            <a:r>
              <a:rPr lang="en-US" dirty="0"/>
              <a:t>In-DRAM copy to </a:t>
            </a:r>
            <a:r>
              <a:rPr lang="en-US" dirty="0" err="1"/>
              <a:t>skb</a:t>
            </a:r>
            <a:endParaRPr lang="en-US" dirty="0"/>
          </a:p>
          <a:p>
            <a:pPr lvl="1"/>
            <a:r>
              <a:rPr lang="en-US" dirty="0"/>
              <a:t>Send </a:t>
            </a:r>
            <a:r>
              <a:rPr lang="en-US" dirty="0" err="1"/>
              <a:t>skb</a:t>
            </a:r>
            <a:r>
              <a:rPr lang="en-US" dirty="0"/>
              <a:t> </a:t>
            </a:r>
            <a:r>
              <a:rPr lang="en-US" dirty="0" err="1"/>
              <a:t>ptr</a:t>
            </a:r>
            <a:r>
              <a:rPr lang="en-US" dirty="0"/>
              <a:t> to network stack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@network stack/above</a:t>
            </a:r>
          </a:p>
          <a:p>
            <a:pPr lvl="1"/>
            <a:r>
              <a:rPr lang="en-US" dirty="0"/>
              <a:t>Next line prefetch into </a:t>
            </a:r>
            <a:r>
              <a:rPr lang="en-US" dirty="0" err="1"/>
              <a:t>nCache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29A97FB2-0437-9C46-8F91-540C79642A80}"/>
              </a:ext>
            </a:extLst>
          </p:cNvPr>
          <p:cNvSpPr/>
          <p:nvPr/>
        </p:nvSpPr>
        <p:spPr>
          <a:xfrm>
            <a:off x="5398333" y="2961437"/>
            <a:ext cx="2497466" cy="5466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Network SW Stack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245557C8-9C47-1D41-8039-E85CB85B0A97}"/>
              </a:ext>
            </a:extLst>
          </p:cNvPr>
          <p:cNvSpPr/>
          <p:nvPr/>
        </p:nvSpPr>
        <p:spPr>
          <a:xfrm>
            <a:off x="5406491" y="3781009"/>
            <a:ext cx="2497466" cy="64981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77E9CF5F-FEB8-944D-991C-F645C5D81AE0}"/>
              </a:ext>
            </a:extLst>
          </p:cNvPr>
          <p:cNvSpPr/>
          <p:nvPr/>
        </p:nvSpPr>
        <p:spPr>
          <a:xfrm>
            <a:off x="5412520" y="4682277"/>
            <a:ext cx="607272" cy="546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Net0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C4B34038-2C9E-2C49-8961-8DFFA3849588}"/>
              </a:ext>
            </a:extLst>
          </p:cNvPr>
          <p:cNvSpPr/>
          <p:nvPr/>
        </p:nvSpPr>
        <p:spPr>
          <a:xfrm>
            <a:off x="6021455" y="4683599"/>
            <a:ext cx="607272" cy="546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Net1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A710284B-5737-804A-A826-0D7CC1614F5F}"/>
              </a:ext>
            </a:extLst>
          </p:cNvPr>
          <p:cNvSpPr/>
          <p:nvPr/>
        </p:nvSpPr>
        <p:spPr>
          <a:xfrm>
            <a:off x="6643947" y="4685091"/>
            <a:ext cx="100972" cy="546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D2A4BCF3-E1B1-974B-A307-2575EEDF776A}"/>
              </a:ext>
            </a:extLst>
          </p:cNvPr>
          <p:cNvSpPr/>
          <p:nvPr/>
        </p:nvSpPr>
        <p:spPr>
          <a:xfrm>
            <a:off x="6738182" y="4685091"/>
            <a:ext cx="100972" cy="546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61905209-C564-D14C-8C8B-52DF56166290}"/>
              </a:ext>
            </a:extLst>
          </p:cNvPr>
          <p:cNvSpPr/>
          <p:nvPr/>
        </p:nvSpPr>
        <p:spPr>
          <a:xfrm>
            <a:off x="6839154" y="4685091"/>
            <a:ext cx="100972" cy="546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40CE5ECD-5CE1-0946-9E9F-B49827E77442}"/>
              </a:ext>
            </a:extLst>
          </p:cNvPr>
          <p:cNvSpPr/>
          <p:nvPr/>
        </p:nvSpPr>
        <p:spPr>
          <a:xfrm>
            <a:off x="6935151" y="4685595"/>
            <a:ext cx="100972" cy="546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CD720D76-1526-B645-B81A-D30818F74206}"/>
              </a:ext>
            </a:extLst>
          </p:cNvPr>
          <p:cNvSpPr/>
          <p:nvPr/>
        </p:nvSpPr>
        <p:spPr>
          <a:xfrm>
            <a:off x="7036123" y="4685595"/>
            <a:ext cx="100972" cy="546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FEC00106-2344-1E43-8A1A-4BF6AF1B04CA}"/>
              </a:ext>
            </a:extLst>
          </p:cNvPr>
          <p:cNvSpPr/>
          <p:nvPr/>
        </p:nvSpPr>
        <p:spPr>
          <a:xfrm>
            <a:off x="7138174" y="4685595"/>
            <a:ext cx="100972" cy="546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C57E88CF-BCFF-2544-AC3A-1B4155533417}"/>
              </a:ext>
            </a:extLst>
          </p:cNvPr>
          <p:cNvSpPr/>
          <p:nvPr/>
        </p:nvSpPr>
        <p:spPr>
          <a:xfrm>
            <a:off x="7239146" y="4685595"/>
            <a:ext cx="100972" cy="546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2A6271D6-6408-7346-A626-EF1CE1CECBD3}"/>
              </a:ext>
            </a:extLst>
          </p:cNvPr>
          <p:cNvSpPr/>
          <p:nvPr/>
        </p:nvSpPr>
        <p:spPr>
          <a:xfrm>
            <a:off x="7341197" y="4685595"/>
            <a:ext cx="100972" cy="546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0AF1D603-04AB-A643-B421-B43272BAA557}"/>
              </a:ext>
            </a:extLst>
          </p:cNvPr>
          <p:cNvSpPr/>
          <p:nvPr/>
        </p:nvSpPr>
        <p:spPr>
          <a:xfrm>
            <a:off x="7442169" y="4685595"/>
            <a:ext cx="100972" cy="546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D56E9A11-F3C0-8F42-8292-91786BCEF756}"/>
              </a:ext>
            </a:extLst>
          </p:cNvPr>
          <p:cNvSpPr/>
          <p:nvPr/>
        </p:nvSpPr>
        <p:spPr>
          <a:xfrm>
            <a:off x="7545983" y="4686099"/>
            <a:ext cx="100972" cy="546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E61BDEA1-A878-8142-8D83-DB0FCE27354C}"/>
              </a:ext>
            </a:extLst>
          </p:cNvPr>
          <p:cNvSpPr/>
          <p:nvPr/>
        </p:nvSpPr>
        <p:spPr>
          <a:xfrm>
            <a:off x="7646955" y="4686099"/>
            <a:ext cx="100972" cy="546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794B3EF4-6670-BD4C-BD77-10F9DFFE527E}"/>
              </a:ext>
            </a:extLst>
          </p:cNvPr>
          <p:cNvSpPr/>
          <p:nvPr/>
        </p:nvSpPr>
        <p:spPr>
          <a:xfrm>
            <a:off x="7749005" y="4686099"/>
            <a:ext cx="100972" cy="546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687A0C61-810E-8C45-ACE1-D411693FBC5C}"/>
              </a:ext>
            </a:extLst>
          </p:cNvPr>
          <p:cNvSpPr/>
          <p:nvPr/>
        </p:nvSpPr>
        <p:spPr>
          <a:xfrm>
            <a:off x="7849977" y="4686099"/>
            <a:ext cx="78048" cy="546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3C4A50B0-C64D-AD4D-831A-6EACE25F17A1}"/>
              </a:ext>
            </a:extLst>
          </p:cNvPr>
          <p:cNvCxnSpPr>
            <a:cxnSpLocks/>
          </p:cNvCxnSpPr>
          <p:nvPr/>
        </p:nvCxnSpPr>
        <p:spPr>
          <a:xfrm>
            <a:off x="5325565" y="2786489"/>
            <a:ext cx="0" cy="174185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574AC565-9E1E-F24C-90B9-7491AF1B852B}"/>
              </a:ext>
            </a:extLst>
          </p:cNvPr>
          <p:cNvCxnSpPr>
            <a:cxnSpLocks/>
          </p:cNvCxnSpPr>
          <p:nvPr/>
        </p:nvCxnSpPr>
        <p:spPr>
          <a:xfrm>
            <a:off x="5325763" y="4681692"/>
            <a:ext cx="0" cy="54666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>
            <a:extLst>
              <a:ext uri="{FF2B5EF4-FFF2-40B4-BE49-F238E27FC236}">
                <a16:creationId xmlns:a16="http://schemas.microsoft.com/office/drawing/2014/main" id="{242181EE-291D-BD4F-873A-07F9A4E73611}"/>
              </a:ext>
            </a:extLst>
          </p:cNvPr>
          <p:cNvSpPr txBox="1"/>
          <p:nvPr/>
        </p:nvSpPr>
        <p:spPr>
          <a:xfrm>
            <a:off x="4840118" y="4728203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HW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FDEE5EA-1C73-9E45-9866-58028092AB58}"/>
              </a:ext>
            </a:extLst>
          </p:cNvPr>
          <p:cNvSpPr txBox="1"/>
          <p:nvPr/>
        </p:nvSpPr>
        <p:spPr>
          <a:xfrm>
            <a:off x="4874737" y="3411677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</a:t>
            </a:r>
          </a:p>
        </p:txBody>
      </p:sp>
      <p:cxnSp>
        <p:nvCxnSpPr>
          <p:cNvPr id="223" name="Straight Arrow Connector 222">
            <a:extLst>
              <a:ext uri="{FF2B5EF4-FFF2-40B4-BE49-F238E27FC236}">
                <a16:creationId xmlns:a16="http://schemas.microsoft.com/office/drawing/2014/main" id="{F6D99870-90D3-A441-81BA-F45BEA615F93}"/>
              </a:ext>
            </a:extLst>
          </p:cNvPr>
          <p:cNvCxnSpPr>
            <a:cxnSpLocks/>
          </p:cNvCxnSpPr>
          <p:nvPr/>
        </p:nvCxnSpPr>
        <p:spPr>
          <a:xfrm flipH="1">
            <a:off x="5873569" y="2733780"/>
            <a:ext cx="1" cy="2235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5763FDFD-3B6C-9E45-B9B7-F9B429A59320}"/>
              </a:ext>
            </a:extLst>
          </p:cNvPr>
          <p:cNvCxnSpPr>
            <a:cxnSpLocks/>
          </p:cNvCxnSpPr>
          <p:nvPr/>
        </p:nvCxnSpPr>
        <p:spPr>
          <a:xfrm flipH="1">
            <a:off x="7451933" y="2733780"/>
            <a:ext cx="1" cy="22359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>
            <a:extLst>
              <a:ext uri="{FF2B5EF4-FFF2-40B4-BE49-F238E27FC236}">
                <a16:creationId xmlns:a16="http://schemas.microsoft.com/office/drawing/2014/main" id="{9382AB03-050C-0B48-BFC7-1EACC2223A7A}"/>
              </a:ext>
            </a:extLst>
          </p:cNvPr>
          <p:cNvSpPr txBox="1"/>
          <p:nvPr/>
        </p:nvSpPr>
        <p:spPr>
          <a:xfrm>
            <a:off x="7028990" y="2414106"/>
            <a:ext cx="764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Recv</a:t>
            </a:r>
            <a:r>
              <a:rPr lang="en-US" dirty="0"/>
              <a:t>()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552FC224-DED2-944D-B93F-09F5F88F7B68}"/>
              </a:ext>
            </a:extLst>
          </p:cNvPr>
          <p:cNvSpPr txBox="1"/>
          <p:nvPr/>
        </p:nvSpPr>
        <p:spPr>
          <a:xfrm>
            <a:off x="5502836" y="2414106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Send()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39583210-D175-674A-8722-8AE0B40D4F12}"/>
              </a:ext>
            </a:extLst>
          </p:cNvPr>
          <p:cNvSpPr/>
          <p:nvPr/>
        </p:nvSpPr>
        <p:spPr>
          <a:xfrm>
            <a:off x="6287335" y="3835324"/>
            <a:ext cx="750189" cy="5466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/>
              <a:t>polling</a:t>
            </a:r>
          </a:p>
        </p:txBody>
      </p: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7CEEABDA-12A2-464C-9DF6-4EC9EEDB6165}"/>
              </a:ext>
            </a:extLst>
          </p:cNvPr>
          <p:cNvCxnSpPr>
            <a:cxnSpLocks/>
          </p:cNvCxnSpPr>
          <p:nvPr/>
        </p:nvCxnSpPr>
        <p:spPr>
          <a:xfrm flipH="1">
            <a:off x="5887052" y="3530028"/>
            <a:ext cx="1" cy="2235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>
            <a:extLst>
              <a:ext uri="{FF2B5EF4-FFF2-40B4-BE49-F238E27FC236}">
                <a16:creationId xmlns:a16="http://schemas.microsoft.com/office/drawing/2014/main" id="{17C16847-7A67-7E41-A8E3-EED709A634AF}"/>
              </a:ext>
            </a:extLst>
          </p:cNvPr>
          <p:cNvCxnSpPr>
            <a:cxnSpLocks/>
          </p:cNvCxnSpPr>
          <p:nvPr/>
        </p:nvCxnSpPr>
        <p:spPr>
          <a:xfrm flipH="1">
            <a:off x="7465556" y="3521733"/>
            <a:ext cx="1" cy="22359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TextBox 229">
            <a:extLst>
              <a:ext uri="{FF2B5EF4-FFF2-40B4-BE49-F238E27FC236}">
                <a16:creationId xmlns:a16="http://schemas.microsoft.com/office/drawing/2014/main" id="{070611BD-4CE8-6F4C-B460-1B31DFDF6A3B}"/>
              </a:ext>
            </a:extLst>
          </p:cNvPr>
          <p:cNvSpPr txBox="1"/>
          <p:nvPr/>
        </p:nvSpPr>
        <p:spPr>
          <a:xfrm>
            <a:off x="5030753" y="5493029"/>
            <a:ext cx="172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NetDIMM</a:t>
            </a:r>
            <a:r>
              <a:rPr lang="en-US" dirty="0"/>
              <a:t> Zones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AA5230F0-3600-2440-8EC4-F7369772A90D}"/>
              </a:ext>
            </a:extLst>
          </p:cNvPr>
          <p:cNvSpPr txBox="1"/>
          <p:nvPr/>
        </p:nvSpPr>
        <p:spPr>
          <a:xfrm>
            <a:off x="6658459" y="5493029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 Zone</a:t>
            </a:r>
          </a:p>
        </p:txBody>
      </p: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DEAD2655-CBF7-2E40-8600-BE97367C20D3}"/>
              </a:ext>
            </a:extLst>
          </p:cNvPr>
          <p:cNvCxnSpPr>
            <a:cxnSpLocks/>
          </p:cNvCxnSpPr>
          <p:nvPr/>
        </p:nvCxnSpPr>
        <p:spPr>
          <a:xfrm flipH="1" flipV="1">
            <a:off x="5638591" y="5251108"/>
            <a:ext cx="232593" cy="240599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9F667F65-3488-724A-85E7-35D7E819D977}"/>
              </a:ext>
            </a:extLst>
          </p:cNvPr>
          <p:cNvCxnSpPr>
            <a:cxnSpLocks/>
            <a:endCxn id="205" idx="2"/>
          </p:cNvCxnSpPr>
          <p:nvPr/>
        </p:nvCxnSpPr>
        <p:spPr>
          <a:xfrm flipV="1">
            <a:off x="6109284" y="5230262"/>
            <a:ext cx="215807" cy="26366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3734391B-B674-CB4E-8E40-44DD2587858C}"/>
              </a:ext>
            </a:extLst>
          </p:cNvPr>
          <p:cNvCxnSpPr>
            <a:cxnSpLocks/>
          </p:cNvCxnSpPr>
          <p:nvPr/>
        </p:nvCxnSpPr>
        <p:spPr>
          <a:xfrm flipH="1" flipV="1">
            <a:off x="7297521" y="5238621"/>
            <a:ext cx="464" cy="25440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Rectangle 234">
            <a:extLst>
              <a:ext uri="{FF2B5EF4-FFF2-40B4-BE49-F238E27FC236}">
                <a16:creationId xmlns:a16="http://schemas.microsoft.com/office/drawing/2014/main" id="{6D389ACA-C64D-DC47-8068-F96A7AD5DD81}"/>
              </a:ext>
            </a:extLst>
          </p:cNvPr>
          <p:cNvSpPr/>
          <p:nvPr/>
        </p:nvSpPr>
        <p:spPr>
          <a:xfrm>
            <a:off x="7092775" y="3832586"/>
            <a:ext cx="750189" cy="5466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/>
              <a:t>RX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D903A585-7619-4D4C-AFD0-C1F93AB55D0B}"/>
              </a:ext>
            </a:extLst>
          </p:cNvPr>
          <p:cNvSpPr/>
          <p:nvPr/>
        </p:nvSpPr>
        <p:spPr>
          <a:xfrm>
            <a:off x="5472930" y="3830996"/>
            <a:ext cx="750189" cy="5466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TX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009E6407-72AD-C64D-B7A0-C29FBE2F8E2F}"/>
              </a:ext>
            </a:extLst>
          </p:cNvPr>
          <p:cNvSpPr/>
          <p:nvPr/>
        </p:nvSpPr>
        <p:spPr>
          <a:xfrm>
            <a:off x="6632891" y="4685091"/>
            <a:ext cx="1291473" cy="546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Reg Mem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837A4B-9497-E447-9751-FA2AB4DD8CF7}"/>
              </a:ext>
            </a:extLst>
          </p:cNvPr>
          <p:cNvGrpSpPr/>
          <p:nvPr/>
        </p:nvGrpSpPr>
        <p:grpSpPr>
          <a:xfrm>
            <a:off x="9310314" y="4933342"/>
            <a:ext cx="2746458" cy="324195"/>
            <a:chOff x="9310314" y="4933342"/>
            <a:chExt cx="2746458" cy="324195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2F4F0A1-8D5E-2C47-B45A-95B19F48F0DB}"/>
                </a:ext>
              </a:extLst>
            </p:cNvPr>
            <p:cNvCxnSpPr>
              <a:cxnSpLocks/>
            </p:cNvCxnSpPr>
            <p:nvPr/>
          </p:nvCxnSpPr>
          <p:spPr>
            <a:xfrm>
              <a:off x="9803118" y="4933809"/>
              <a:ext cx="4412" cy="266250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D97E6E6F-825B-9545-A9DD-C361CF263489}"/>
                </a:ext>
              </a:extLst>
            </p:cNvPr>
            <p:cNvCxnSpPr>
              <a:cxnSpLocks/>
            </p:cNvCxnSpPr>
            <p:nvPr/>
          </p:nvCxnSpPr>
          <p:spPr>
            <a:xfrm>
              <a:off x="11212155" y="4933342"/>
              <a:ext cx="4412" cy="266250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81D339B-ED16-8D4F-9DC0-5CB916F2E8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10314" y="5195023"/>
              <a:ext cx="2746458" cy="11573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  <a:headEnd type="stealth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4B555A9C-EAAA-7744-8305-8D2D28C36F0F}"/>
                </a:ext>
              </a:extLst>
            </p:cNvPr>
            <p:cNvSpPr/>
            <p:nvPr/>
          </p:nvSpPr>
          <p:spPr>
            <a:xfrm>
              <a:off x="11154643" y="5130418"/>
              <a:ext cx="123848" cy="12665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9BB513D6-F334-4746-8095-30E06F5BACB6}"/>
                </a:ext>
              </a:extLst>
            </p:cNvPr>
            <p:cNvSpPr/>
            <p:nvPr/>
          </p:nvSpPr>
          <p:spPr>
            <a:xfrm>
              <a:off x="9745606" y="5130885"/>
              <a:ext cx="123848" cy="12665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45BF9905-909D-AB4D-ABA2-C6DFE7A615F2}"/>
              </a:ext>
            </a:extLst>
          </p:cNvPr>
          <p:cNvCxnSpPr>
            <a:cxnSpLocks/>
          </p:cNvCxnSpPr>
          <p:nvPr/>
        </p:nvCxnSpPr>
        <p:spPr>
          <a:xfrm>
            <a:off x="9790115" y="4255556"/>
            <a:ext cx="4412" cy="26625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5EB63F6-DF03-4843-ABA1-3D52BE603062}"/>
              </a:ext>
            </a:extLst>
          </p:cNvPr>
          <p:cNvCxnSpPr>
            <a:cxnSpLocks/>
          </p:cNvCxnSpPr>
          <p:nvPr/>
        </p:nvCxnSpPr>
        <p:spPr>
          <a:xfrm>
            <a:off x="11199152" y="4255089"/>
            <a:ext cx="4412" cy="26625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05E779-47D0-6945-B0A2-CDA398B54E7A}"/>
              </a:ext>
            </a:extLst>
          </p:cNvPr>
          <p:cNvCxnSpPr>
            <a:cxnSpLocks/>
          </p:cNvCxnSpPr>
          <p:nvPr/>
        </p:nvCxnSpPr>
        <p:spPr>
          <a:xfrm flipH="1" flipV="1">
            <a:off x="9297311" y="4516770"/>
            <a:ext cx="2746458" cy="11573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E77785C-878D-F947-8034-2FA04B0C601A}"/>
              </a:ext>
            </a:extLst>
          </p:cNvPr>
          <p:cNvSpPr/>
          <p:nvPr/>
        </p:nvSpPr>
        <p:spPr>
          <a:xfrm>
            <a:off x="10392501" y="2852705"/>
            <a:ext cx="1601464" cy="1544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BAF1ED4E-5080-D845-8E34-035A0321277A}"/>
              </a:ext>
            </a:extLst>
          </p:cNvPr>
          <p:cNvSpPr/>
          <p:nvPr/>
        </p:nvSpPr>
        <p:spPr>
          <a:xfrm>
            <a:off x="10432610" y="2891980"/>
            <a:ext cx="1511251" cy="1074040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59A335-E5BF-4D45-ABEC-D4380400E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NetDIMM</a:t>
            </a:r>
            <a:r>
              <a:rPr lang="en-US" dirty="0"/>
              <a:t> Packet Reception (RX)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75DD7-B300-E746-A564-261F53D70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9F632D-7748-EA4D-877F-C1D0AE1E16E4}"/>
              </a:ext>
            </a:extLst>
          </p:cNvPr>
          <p:cNvSpPr/>
          <p:nvPr/>
        </p:nvSpPr>
        <p:spPr>
          <a:xfrm rot="16200000">
            <a:off x="7548345" y="3851715"/>
            <a:ext cx="3006975" cy="490953"/>
          </a:xfrm>
          <a:prstGeom prst="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Memory Controller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83F056-BCD8-344C-893E-AD576794DFCC}"/>
              </a:ext>
            </a:extLst>
          </p:cNvPr>
          <p:cNvSpPr txBox="1"/>
          <p:nvPr/>
        </p:nvSpPr>
        <p:spPr>
          <a:xfrm>
            <a:off x="10482714" y="2486944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err="1"/>
              <a:t>NetDIMM</a:t>
            </a:r>
            <a:r>
              <a:rPr lang="en-US" b="1"/>
              <a:t> #0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91BA55E-A3E0-5044-B8B4-8043195F46E3}"/>
              </a:ext>
            </a:extLst>
          </p:cNvPr>
          <p:cNvSpPr/>
          <p:nvPr/>
        </p:nvSpPr>
        <p:spPr>
          <a:xfrm>
            <a:off x="11281433" y="2984757"/>
            <a:ext cx="630283" cy="2256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6121457-C895-6B40-882F-61DC9B55246E}"/>
              </a:ext>
            </a:extLst>
          </p:cNvPr>
          <p:cNvGrpSpPr/>
          <p:nvPr/>
        </p:nvGrpSpPr>
        <p:grpSpPr>
          <a:xfrm>
            <a:off x="10839376" y="3334887"/>
            <a:ext cx="728630" cy="459721"/>
            <a:chOff x="2783980" y="3943075"/>
            <a:chExt cx="728630" cy="459721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20BB9A82-EEB2-5B4F-8E77-5FB801B1691F}"/>
                </a:ext>
              </a:extLst>
            </p:cNvPr>
            <p:cNvSpPr/>
            <p:nvPr/>
          </p:nvSpPr>
          <p:spPr>
            <a:xfrm>
              <a:off x="3252381" y="3943075"/>
              <a:ext cx="260229" cy="16838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7F9AC3F3-C24A-1742-BC0F-F641B4131B32}"/>
                </a:ext>
              </a:extLst>
            </p:cNvPr>
            <p:cNvSpPr/>
            <p:nvPr/>
          </p:nvSpPr>
          <p:spPr>
            <a:xfrm>
              <a:off x="2783980" y="3946250"/>
              <a:ext cx="260229" cy="16838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17646E9-1F72-4245-99D0-171A57070E4A}"/>
                </a:ext>
              </a:extLst>
            </p:cNvPr>
            <p:cNvSpPr txBox="1"/>
            <p:nvPr/>
          </p:nvSpPr>
          <p:spPr>
            <a:xfrm>
              <a:off x="2949186" y="4033464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…</a:t>
              </a: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F1A79E3-DED5-2B4A-8E34-18262E70F2E5}"/>
                </a:ext>
              </a:extLst>
            </p:cNvPr>
            <p:cNvSpPr/>
            <p:nvPr/>
          </p:nvSpPr>
          <p:spPr>
            <a:xfrm>
              <a:off x="3061609" y="4000392"/>
              <a:ext cx="173670" cy="50294"/>
            </a:xfrm>
            <a:custGeom>
              <a:avLst/>
              <a:gdLst>
                <a:gd name="connsiteX0" fmla="*/ 132460 w 132460"/>
                <a:gd name="connsiteY0" fmla="*/ 55659 h 68477"/>
                <a:gd name="connsiteX1" fmla="*/ 68366 w 132460"/>
                <a:gd name="connsiteY1" fmla="*/ 111 h 68477"/>
                <a:gd name="connsiteX2" fmla="*/ 0 w 132460"/>
                <a:gd name="connsiteY2" fmla="*/ 68477 h 6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460" h="68477">
                  <a:moveTo>
                    <a:pt x="132460" y="55659"/>
                  </a:moveTo>
                  <a:cubicBezTo>
                    <a:pt x="111451" y="26817"/>
                    <a:pt x="90443" y="-2025"/>
                    <a:pt x="68366" y="111"/>
                  </a:cubicBezTo>
                  <a:cubicBezTo>
                    <a:pt x="46289" y="2247"/>
                    <a:pt x="23144" y="35362"/>
                    <a:pt x="0" y="68477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CFC8F3B-3FD1-5240-8414-B9A9B51634B8}"/>
                </a:ext>
              </a:extLst>
            </p:cNvPr>
            <p:cNvSpPr/>
            <p:nvPr/>
          </p:nvSpPr>
          <p:spPr>
            <a:xfrm>
              <a:off x="2826802" y="4119073"/>
              <a:ext cx="194136" cy="158097"/>
            </a:xfrm>
            <a:custGeom>
              <a:avLst/>
              <a:gdLst>
                <a:gd name="connsiteX0" fmla="*/ 6129 w 194136"/>
                <a:gd name="connsiteY0" fmla="*/ 0 h 158097"/>
                <a:gd name="connsiteX1" fmla="*/ 23220 w 194136"/>
                <a:gd name="connsiteY1" fmla="*/ 111095 h 158097"/>
                <a:gd name="connsiteX2" fmla="*/ 194136 w 194136"/>
                <a:gd name="connsiteY2" fmla="*/ 158097 h 158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136" h="158097">
                  <a:moveTo>
                    <a:pt x="6129" y="0"/>
                  </a:moveTo>
                  <a:cubicBezTo>
                    <a:pt x="-993" y="42373"/>
                    <a:pt x="-8114" y="84746"/>
                    <a:pt x="23220" y="111095"/>
                  </a:cubicBezTo>
                  <a:cubicBezTo>
                    <a:pt x="54554" y="137444"/>
                    <a:pt x="124345" y="147770"/>
                    <a:pt x="194136" y="158097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53B03D1A-44C0-4A47-A38B-136B3422FB1A}"/>
                </a:ext>
              </a:extLst>
            </p:cNvPr>
            <p:cNvSpPr/>
            <p:nvPr/>
          </p:nvSpPr>
          <p:spPr>
            <a:xfrm>
              <a:off x="3226037" y="4131892"/>
              <a:ext cx="217918" cy="145278"/>
            </a:xfrm>
            <a:custGeom>
              <a:avLst/>
              <a:gdLst>
                <a:gd name="connsiteX0" fmla="*/ 0 w 217918"/>
                <a:gd name="connsiteY0" fmla="*/ 145278 h 145278"/>
                <a:gd name="connsiteX1" fmla="*/ 179462 w 217918"/>
                <a:gd name="connsiteY1" fmla="*/ 111095 h 145278"/>
                <a:gd name="connsiteX2" fmla="*/ 217918 w 217918"/>
                <a:gd name="connsiteY2" fmla="*/ 0 h 14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918" h="145278">
                  <a:moveTo>
                    <a:pt x="0" y="145278"/>
                  </a:moveTo>
                  <a:cubicBezTo>
                    <a:pt x="71571" y="140293"/>
                    <a:pt x="143142" y="135308"/>
                    <a:pt x="179462" y="111095"/>
                  </a:cubicBezTo>
                  <a:cubicBezTo>
                    <a:pt x="215782" y="86882"/>
                    <a:pt x="216850" y="43441"/>
                    <a:pt x="217918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8915F27-CC3F-7F4F-8DF5-303F4603FD09}"/>
              </a:ext>
            </a:extLst>
          </p:cNvPr>
          <p:cNvSpPr/>
          <p:nvPr/>
        </p:nvSpPr>
        <p:spPr>
          <a:xfrm>
            <a:off x="10496248" y="2985518"/>
            <a:ext cx="630282" cy="2164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6E05EAE1-EC13-C140-9B9E-343D35FBA1DE}"/>
              </a:ext>
            </a:extLst>
          </p:cNvPr>
          <p:cNvSpPr/>
          <p:nvPr/>
        </p:nvSpPr>
        <p:spPr>
          <a:xfrm>
            <a:off x="11567200" y="3221848"/>
            <a:ext cx="217918" cy="119641"/>
          </a:xfrm>
          <a:custGeom>
            <a:avLst/>
            <a:gdLst>
              <a:gd name="connsiteX0" fmla="*/ 0 w 217918"/>
              <a:gd name="connsiteY0" fmla="*/ 119641 h 119641"/>
              <a:gd name="connsiteX1" fmla="*/ 170916 w 217918"/>
              <a:gd name="connsiteY1" fmla="*/ 72639 h 119641"/>
              <a:gd name="connsiteX2" fmla="*/ 217918 w 217918"/>
              <a:gd name="connsiteY2" fmla="*/ 0 h 11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918" h="119641">
                <a:moveTo>
                  <a:pt x="0" y="119641"/>
                </a:moveTo>
                <a:cubicBezTo>
                  <a:pt x="67298" y="106110"/>
                  <a:pt x="134596" y="92579"/>
                  <a:pt x="170916" y="72639"/>
                </a:cubicBezTo>
                <a:cubicBezTo>
                  <a:pt x="207236" y="52699"/>
                  <a:pt x="212577" y="26349"/>
                  <a:pt x="217918" y="0"/>
                </a:cubicBezTo>
              </a:path>
            </a:pathLst>
          </a:custGeom>
          <a:noFill/>
          <a:ln>
            <a:prstDash val="sysDash"/>
            <a:tail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210A8F-33A9-BF4D-A2CF-5B73769F9B06}"/>
              </a:ext>
            </a:extLst>
          </p:cNvPr>
          <p:cNvSpPr txBox="1"/>
          <p:nvPr/>
        </p:nvSpPr>
        <p:spPr>
          <a:xfrm>
            <a:off x="10617362" y="3619662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rx</a:t>
            </a:r>
            <a:r>
              <a:rPr lang="en-US"/>
              <a:t> desc ring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93A6D32-25EE-C147-8E05-EEAC23D0EDE5}"/>
              </a:ext>
            </a:extLst>
          </p:cNvPr>
          <p:cNvSpPr txBox="1"/>
          <p:nvPr/>
        </p:nvSpPr>
        <p:spPr>
          <a:xfrm>
            <a:off x="9525125" y="222944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DMA buffers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5609119-F228-2446-B8AC-BA2BB06890F9}"/>
              </a:ext>
            </a:extLst>
          </p:cNvPr>
          <p:cNvSpPr txBox="1"/>
          <p:nvPr/>
        </p:nvSpPr>
        <p:spPr>
          <a:xfrm>
            <a:off x="9430695" y="5238621"/>
            <a:ext cx="2353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Global/Shared Channel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4855C4-D99C-784E-85DF-DB4C32FDDD69}"/>
              </a:ext>
            </a:extLst>
          </p:cNvPr>
          <p:cNvSpPr/>
          <p:nvPr/>
        </p:nvSpPr>
        <p:spPr>
          <a:xfrm>
            <a:off x="10386180" y="4641835"/>
            <a:ext cx="1601464" cy="4471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chemeClr val="tx1"/>
                </a:solidFill>
              </a:rPr>
              <a:t>NetDIMM</a:t>
            </a:r>
            <a:r>
              <a:rPr lang="en-US" b="1">
                <a:solidFill>
                  <a:schemeClr val="tx1"/>
                </a:solidFill>
              </a:rPr>
              <a:t> #1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BF630F5-D2C3-B847-A73C-EDE74D77C152}"/>
              </a:ext>
            </a:extLst>
          </p:cNvPr>
          <p:cNvSpPr/>
          <p:nvPr/>
        </p:nvSpPr>
        <p:spPr>
          <a:xfrm>
            <a:off x="9544079" y="2852705"/>
            <a:ext cx="559713" cy="1544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2DF66D1-F54C-8C43-86EB-0DEBB30B9489}"/>
              </a:ext>
            </a:extLst>
          </p:cNvPr>
          <p:cNvSpPr txBox="1"/>
          <p:nvPr/>
        </p:nvSpPr>
        <p:spPr>
          <a:xfrm rot="5400000">
            <a:off x="9136225" y="3428835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DDR5 DIMM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71593290-A877-1D4B-BD6B-69EAA45B01E3}"/>
              </a:ext>
            </a:extLst>
          </p:cNvPr>
          <p:cNvSpPr/>
          <p:nvPr/>
        </p:nvSpPr>
        <p:spPr>
          <a:xfrm>
            <a:off x="10432610" y="4016274"/>
            <a:ext cx="743653" cy="334971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</a:rPr>
              <a:t>nCache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66C7368-1CDA-3A49-888E-8E2DE24DE071}"/>
              </a:ext>
            </a:extLst>
          </p:cNvPr>
          <p:cNvSpPr txBox="1"/>
          <p:nvPr/>
        </p:nvSpPr>
        <p:spPr>
          <a:xfrm>
            <a:off x="11216373" y="2212324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DRAM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4F1FC7C-5BA9-134B-B9F7-BDE4A30989F7}"/>
              </a:ext>
            </a:extLst>
          </p:cNvPr>
          <p:cNvSpPr/>
          <p:nvPr/>
        </p:nvSpPr>
        <p:spPr>
          <a:xfrm>
            <a:off x="9544078" y="4641836"/>
            <a:ext cx="559713" cy="4471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DDR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8DADD7F8-5600-8645-8DBC-F304E888EF07}"/>
              </a:ext>
            </a:extLst>
          </p:cNvPr>
          <p:cNvSpPr/>
          <p:nvPr/>
        </p:nvSpPr>
        <p:spPr>
          <a:xfrm>
            <a:off x="11216373" y="4015362"/>
            <a:ext cx="722990" cy="334971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>
                <a:solidFill>
                  <a:schemeClr val="tx1"/>
                </a:solidFill>
              </a:rPr>
              <a:t>nNIC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27DA509-EEA0-164F-BEB0-9643A120F59A}"/>
              </a:ext>
            </a:extLst>
          </p:cNvPr>
          <p:cNvSpPr/>
          <p:nvPr/>
        </p:nvSpPr>
        <p:spPr>
          <a:xfrm rot="16200000">
            <a:off x="6905157" y="3701890"/>
            <a:ext cx="3006975" cy="79060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CPU &amp; Caches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738CEEFA-F92B-3C40-B3DD-8A4A9EF5F02B}"/>
              </a:ext>
            </a:extLst>
          </p:cNvPr>
          <p:cNvCxnSpPr/>
          <p:nvPr/>
        </p:nvCxnSpPr>
        <p:spPr>
          <a:xfrm>
            <a:off x="11933669" y="4182847"/>
            <a:ext cx="261506" cy="0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ounded Rectangle 102">
            <a:extLst>
              <a:ext uri="{FF2B5EF4-FFF2-40B4-BE49-F238E27FC236}">
                <a16:creationId xmlns:a16="http://schemas.microsoft.com/office/drawing/2014/main" id="{36796058-A999-4645-ADA9-8DB8B0ABBA63}"/>
              </a:ext>
            </a:extLst>
          </p:cNvPr>
          <p:cNvSpPr/>
          <p:nvPr/>
        </p:nvSpPr>
        <p:spPr>
          <a:xfrm>
            <a:off x="10500452" y="2985677"/>
            <a:ext cx="130493" cy="2164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$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DA82C688-1D3B-8745-B0F5-4A91DDAE956E}"/>
              </a:ext>
            </a:extLst>
          </p:cNvPr>
          <p:cNvSpPr/>
          <p:nvPr/>
        </p:nvSpPr>
        <p:spPr>
          <a:xfrm>
            <a:off x="11141640" y="4452165"/>
            <a:ext cx="123848" cy="1266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B05FF9ED-381B-5842-A2E6-0678BD601A85}"/>
              </a:ext>
            </a:extLst>
          </p:cNvPr>
          <p:cNvSpPr/>
          <p:nvPr/>
        </p:nvSpPr>
        <p:spPr>
          <a:xfrm>
            <a:off x="9732603" y="4452632"/>
            <a:ext cx="123848" cy="1266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ounded Rectangle 136">
            <a:extLst>
              <a:ext uri="{FF2B5EF4-FFF2-40B4-BE49-F238E27FC236}">
                <a16:creationId xmlns:a16="http://schemas.microsoft.com/office/drawing/2014/main" id="{613DF10A-E7B4-4143-AF35-1C88B54F51C9}"/>
              </a:ext>
            </a:extLst>
          </p:cNvPr>
          <p:cNvSpPr/>
          <p:nvPr/>
        </p:nvSpPr>
        <p:spPr>
          <a:xfrm>
            <a:off x="8102270" y="2958149"/>
            <a:ext cx="630282" cy="216475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ounded Rectangle 140">
            <a:extLst>
              <a:ext uri="{FF2B5EF4-FFF2-40B4-BE49-F238E27FC236}">
                <a16:creationId xmlns:a16="http://schemas.microsoft.com/office/drawing/2014/main" id="{E8A46D9D-D4E8-5D4C-A391-37FF64E3120F}"/>
              </a:ext>
            </a:extLst>
          </p:cNvPr>
          <p:cNvSpPr/>
          <p:nvPr/>
        </p:nvSpPr>
        <p:spPr>
          <a:xfrm>
            <a:off x="10622886" y="2985747"/>
            <a:ext cx="130493" cy="2164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$</a:t>
            </a:r>
          </a:p>
        </p:txBody>
      </p:sp>
      <p:sp>
        <p:nvSpPr>
          <p:cNvPr id="142" name="Rounded Rectangle 141">
            <a:extLst>
              <a:ext uri="{FF2B5EF4-FFF2-40B4-BE49-F238E27FC236}">
                <a16:creationId xmlns:a16="http://schemas.microsoft.com/office/drawing/2014/main" id="{C33875DC-C950-7D4D-9BE8-61AD35259ED0}"/>
              </a:ext>
            </a:extLst>
          </p:cNvPr>
          <p:cNvSpPr/>
          <p:nvPr/>
        </p:nvSpPr>
        <p:spPr>
          <a:xfrm>
            <a:off x="10749716" y="2987771"/>
            <a:ext cx="130493" cy="2164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$</a:t>
            </a:r>
          </a:p>
        </p:txBody>
      </p:sp>
      <p:sp>
        <p:nvSpPr>
          <p:cNvPr id="143" name="Rounded Rectangle 142">
            <a:extLst>
              <a:ext uri="{FF2B5EF4-FFF2-40B4-BE49-F238E27FC236}">
                <a16:creationId xmlns:a16="http://schemas.microsoft.com/office/drawing/2014/main" id="{733EAC5E-B30B-CE40-8959-EDCFF10B7F81}"/>
              </a:ext>
            </a:extLst>
          </p:cNvPr>
          <p:cNvSpPr/>
          <p:nvPr/>
        </p:nvSpPr>
        <p:spPr>
          <a:xfrm>
            <a:off x="10877034" y="2986620"/>
            <a:ext cx="130493" cy="2164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$</a:t>
            </a:r>
          </a:p>
        </p:txBody>
      </p:sp>
      <p:sp>
        <p:nvSpPr>
          <p:cNvPr id="144" name="Rounded Rectangle 143">
            <a:extLst>
              <a:ext uri="{FF2B5EF4-FFF2-40B4-BE49-F238E27FC236}">
                <a16:creationId xmlns:a16="http://schemas.microsoft.com/office/drawing/2014/main" id="{09D99F6A-8E0D-CD43-A382-70B6B549F3E6}"/>
              </a:ext>
            </a:extLst>
          </p:cNvPr>
          <p:cNvSpPr/>
          <p:nvPr/>
        </p:nvSpPr>
        <p:spPr>
          <a:xfrm>
            <a:off x="10995072" y="2985469"/>
            <a:ext cx="130493" cy="2164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$</a:t>
            </a:r>
          </a:p>
        </p:txBody>
      </p:sp>
      <p:sp>
        <p:nvSpPr>
          <p:cNvPr id="117" name="Rounded Rectangle 116">
            <a:extLst>
              <a:ext uri="{FF2B5EF4-FFF2-40B4-BE49-F238E27FC236}">
                <a16:creationId xmlns:a16="http://schemas.microsoft.com/office/drawing/2014/main" id="{CB4D65AB-6284-EF44-B35F-8BC3B9F44D34}"/>
              </a:ext>
            </a:extLst>
          </p:cNvPr>
          <p:cNvSpPr/>
          <p:nvPr/>
        </p:nvSpPr>
        <p:spPr>
          <a:xfrm>
            <a:off x="11274139" y="2984942"/>
            <a:ext cx="630282" cy="2164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pkt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8D1541A5-FDA6-FC48-A54A-A72E4EA7FE5E}"/>
              </a:ext>
            </a:extLst>
          </p:cNvPr>
          <p:cNvSpPr txBox="1"/>
          <p:nvPr/>
        </p:nvSpPr>
        <p:spPr>
          <a:xfrm>
            <a:off x="5065948" y="6271940"/>
            <a:ext cx="7126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err="1">
                <a:solidFill>
                  <a:srgbClr val="C00000"/>
                </a:solidFill>
              </a:rPr>
              <a:t>nCache</a:t>
            </a:r>
            <a:r>
              <a:rPr lang="en-US" sz="2800" b="1">
                <a:solidFill>
                  <a:srgbClr val="C00000"/>
                </a:solidFill>
              </a:rPr>
              <a:t> improves </a:t>
            </a:r>
            <a:r>
              <a:rPr lang="en-US" sz="2800" b="1" err="1">
                <a:solidFill>
                  <a:srgbClr val="C00000"/>
                </a:solidFill>
              </a:rPr>
              <a:t>NetDIMM</a:t>
            </a:r>
            <a:r>
              <a:rPr lang="en-US" sz="2800" b="1">
                <a:solidFill>
                  <a:srgbClr val="C00000"/>
                </a:solidFill>
              </a:rPr>
              <a:t> access latency</a:t>
            </a:r>
          </a:p>
        </p:txBody>
      </p:sp>
      <p:sp>
        <p:nvSpPr>
          <p:cNvPr id="147" name="Rounded Rectangle 146">
            <a:extLst>
              <a:ext uri="{FF2B5EF4-FFF2-40B4-BE49-F238E27FC236}">
                <a16:creationId xmlns:a16="http://schemas.microsoft.com/office/drawing/2014/main" id="{562F2D99-0749-DE41-87C9-36B9F504AA0F}"/>
              </a:ext>
            </a:extLst>
          </p:cNvPr>
          <p:cNvSpPr/>
          <p:nvPr/>
        </p:nvSpPr>
        <p:spPr>
          <a:xfrm>
            <a:off x="8105918" y="2958149"/>
            <a:ext cx="630282" cy="2164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pkt</a:t>
            </a: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CB21F70C-F37B-184F-8459-24B8218103B4}"/>
              </a:ext>
            </a:extLst>
          </p:cNvPr>
          <p:cNvSpPr/>
          <p:nvPr/>
        </p:nvSpPr>
        <p:spPr>
          <a:xfrm>
            <a:off x="5414224" y="4843242"/>
            <a:ext cx="630282" cy="2164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pkt</a:t>
            </a:r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60D7C407-F313-0340-94D5-9D04CD250C31}"/>
              </a:ext>
            </a:extLst>
          </p:cNvPr>
          <p:cNvSpPr/>
          <p:nvPr/>
        </p:nvSpPr>
        <p:spPr>
          <a:xfrm>
            <a:off x="7148929" y="3986546"/>
            <a:ext cx="630282" cy="2164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pkt</a:t>
            </a:r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A0BD03CD-0C87-9E46-86BF-346830450F8D}"/>
              </a:ext>
            </a:extLst>
          </p:cNvPr>
          <p:cNvSpPr/>
          <p:nvPr/>
        </p:nvSpPr>
        <p:spPr>
          <a:xfrm>
            <a:off x="7146010" y="2964980"/>
            <a:ext cx="630282" cy="2164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pkt</a:t>
            </a:r>
          </a:p>
        </p:txBody>
      </p:sp>
    </p:spTree>
    <p:extLst>
      <p:ext uri="{BB962C8B-B14F-4D97-AF65-F5344CB8AC3E}">
        <p14:creationId xmlns:p14="http://schemas.microsoft.com/office/powerpoint/2010/main" val="49289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0638 0.0006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286 0.20787 L -0.10339 0.20787 L -0.19701 -0.00347 " pathEditMode="relative" ptsTypes="AAAA">
                                      <p:cBhvr>
                                        <p:cTn id="45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-0.00469 0.15533 " pathEditMode="relative" ptsTypes="AA">
                                      <p:cBhvr>
                                        <p:cTn id="4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-0.00469 0.15533 " pathEditMode="relative" ptsTypes="AA">
                                      <p:cBhvr>
                                        <p:cTn id="4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-0.00469 0.15533 " pathEditMode="relative" ptsTypes="AA">
                                      <p:cBhvr>
                                        <p:cTn id="5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-0.00469 0.15533 " pathEditMode="relative" ptsTypes="AA">
                                      <p:cBhvr>
                                        <p:cTn id="5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95 0.15231 L 0.04141 0.20625 L -0.11146 0.20694 L -0.19674 -0.00394 " pathEditMode="relative" rAng="0" ptsTypes="AAAA">
                                      <p:cBhvr>
                                        <p:cTn id="5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9" y="-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0.15301 L 0.0293 0.20579 L -0.12083 0.20648 L -0.19675 -0.0044 " pathEditMode="relative" rAng="0" ptsTypes="AAAA">
                                      <p:cBhvr>
                                        <p:cTn id="5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1544 L 0.02018 0.20625 L -0.13373 0.20555 L -0.19792 -0.00394 " pathEditMode="relative" rAng="0" ptsTypes="AAAA">
                                      <p:cBhvr>
                                        <p:cTn id="62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20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0.15671 L 0.01133 0.20903 L -0.14479 0.20833 L -0.19778 -0.00347 L -0.19778 -0.00324 " pathEditMode="relative" rAng="0" ptsTypes="AAAAA">
                                      <p:cBhvr>
                                        <p:cTn id="6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3" grpId="1" animBg="1"/>
      <p:bldP spid="141" grpId="0" animBg="1"/>
      <p:bldP spid="141" grpId="1" animBg="1"/>
      <p:bldP spid="141" grpId="2" animBg="1"/>
      <p:bldP spid="142" grpId="0" animBg="1"/>
      <p:bldP spid="142" grpId="1" animBg="1"/>
      <p:bldP spid="142" grpId="2" animBg="1"/>
      <p:bldP spid="143" grpId="0" animBg="1"/>
      <p:bldP spid="143" grpId="1" animBg="1"/>
      <p:bldP spid="143" grpId="2" animBg="1"/>
      <p:bldP spid="144" grpId="0" animBg="1"/>
      <p:bldP spid="144" grpId="1" animBg="1"/>
      <p:bldP spid="144" grpId="2" animBg="1"/>
      <p:bldP spid="117" grpId="0" animBg="1"/>
      <p:bldP spid="146" grpId="0"/>
      <p:bldP spid="147" grpId="0" animBg="1"/>
      <p:bldP spid="87" grpId="0" animBg="1"/>
      <p:bldP spid="96" grpId="0" animBg="1"/>
      <p:bldP spid="96" grpId="1" animBg="1"/>
      <p:bldP spid="9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17D12-F89B-074C-BCF4-55F76704C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Experimental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06480-1064-C545-8936-52CF0EFBE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gem5 full-system simulation</a:t>
            </a:r>
          </a:p>
          <a:p>
            <a:pPr lvl="1"/>
            <a:r>
              <a:rPr lang="en-US" sz="2000" dirty="0"/>
              <a:t>Linux and </a:t>
            </a:r>
            <a:r>
              <a:rPr lang="en-US" sz="2000" dirty="0" err="1"/>
              <a:t>baremetal</a:t>
            </a:r>
            <a:r>
              <a:rPr lang="en-US" sz="2000" dirty="0"/>
              <a:t> drivers</a:t>
            </a:r>
          </a:p>
          <a:p>
            <a:pPr lvl="1"/>
            <a:r>
              <a:rPr lang="en-US" sz="2000" dirty="0"/>
              <a:t>Remove kernel software stack overhead</a:t>
            </a:r>
          </a:p>
          <a:p>
            <a:r>
              <a:rPr lang="en-US" sz="2400" dirty="0"/>
              <a:t>Facebook traces from three different clusters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8E8B9-22B7-AC40-984B-7A622536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6AE1413-0354-4986-9181-4966DBEBB3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5917787"/>
              </p:ext>
            </p:extLst>
          </p:nvPr>
        </p:nvGraphicFramePr>
        <p:xfrm>
          <a:off x="7239611" y="1279525"/>
          <a:ext cx="4418378" cy="3155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C2AC3D8-43CD-2A44-BB79-77F3B406B2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862374"/>
              </p:ext>
            </p:extLst>
          </p:nvPr>
        </p:nvGraphicFramePr>
        <p:xfrm>
          <a:off x="457200" y="3801686"/>
          <a:ext cx="572703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6551">
                  <a:extLst>
                    <a:ext uri="{9D8B030D-6E8A-4147-A177-3AD203B41FA5}">
                      <a16:colId xmlns:a16="http://schemas.microsoft.com/office/drawing/2014/main" val="4214073894"/>
                    </a:ext>
                  </a:extLst>
                </a:gridCol>
                <a:gridCol w="3070484">
                  <a:extLst>
                    <a:ext uri="{9D8B030D-6E8A-4147-A177-3AD203B41FA5}">
                      <a16:colId xmlns:a16="http://schemas.microsoft.com/office/drawing/2014/main" val="22663140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735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Cores/</a:t>
                      </a:r>
                      <a:r>
                        <a:rPr lang="en-US" dirty="0" err="1"/>
                        <a:t>freq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/ 3.4GHz/ 3ways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51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superscalar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ways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578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Caches (size, </a:t>
                      </a:r>
                      <a:r>
                        <a:rPr lang="en-US" dirty="0" err="1"/>
                        <a:t>assoc</a:t>
                      </a:r>
                      <a:r>
                        <a:rPr lang="en-US" dirty="0"/>
                        <a:t>) I/D/L2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32KB, 2/64KB, 2/2MB,16ways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914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DDR4-2400/2Channels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929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Network/#</a:t>
                      </a:r>
                      <a:r>
                        <a:rPr lang="en-US" dirty="0" err="1"/>
                        <a:t>NetDIMMs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40Gbps/1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248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PCIe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X8 PCIe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98185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4C10A07-ECBE-F848-83D7-AE81A465BF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987753"/>
              </p:ext>
            </p:extLst>
          </p:nvPr>
        </p:nvGraphicFramePr>
        <p:xfrm>
          <a:off x="6850102" y="4543366"/>
          <a:ext cx="488469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070">
                  <a:extLst>
                    <a:ext uri="{9D8B030D-6E8A-4147-A177-3AD203B41FA5}">
                      <a16:colId xmlns:a16="http://schemas.microsoft.com/office/drawing/2014/main" val="4265639551"/>
                    </a:ext>
                  </a:extLst>
                </a:gridCol>
                <a:gridCol w="3044628">
                  <a:extLst>
                    <a:ext uri="{9D8B030D-6E8A-4147-A177-3AD203B41FA5}">
                      <a16:colId xmlns:a16="http://schemas.microsoft.com/office/drawing/2014/main" val="3928023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Configuration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657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PCIe 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Discrete PCIe NIC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002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Intg</a:t>
                      </a:r>
                      <a:r>
                        <a:rPr lang="en-US" dirty="0"/>
                        <a:t> 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Integrated NIC into CPU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695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ND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NetDIMM</a:t>
                      </a:r>
                      <a:r>
                        <a:rPr lang="en-US" dirty="0"/>
                        <a:t> w/o </a:t>
                      </a:r>
                      <a:r>
                        <a:rPr lang="en-US" dirty="0" err="1"/>
                        <a:t>RowClone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142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ND </a:t>
                      </a:r>
                      <a:r>
                        <a:rPr lang="en-US" dirty="0" err="1"/>
                        <a:t>RowC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NetDIMM</a:t>
                      </a:r>
                      <a:r>
                        <a:rPr lang="en-US" dirty="0"/>
                        <a:t> w/ </a:t>
                      </a:r>
                      <a:r>
                        <a:rPr lang="en-US" dirty="0" err="1"/>
                        <a:t>RowClone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020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8528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239C7-5D1E-459C-A2D1-65AFD26BF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 – Total Network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E98E8-EA04-4C07-A415-9CB748E7D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C81CF-0C72-474B-92F2-1669E3AAF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7602F66-9C58-49D8-88ED-39F90F729C05}"/>
              </a:ext>
            </a:extLst>
          </p:cNvPr>
          <p:cNvGraphicFramePr>
            <a:graphicFrameLocks/>
          </p:cNvGraphicFramePr>
          <p:nvPr/>
        </p:nvGraphicFramePr>
        <p:xfrm>
          <a:off x="2739048" y="1463039"/>
          <a:ext cx="9277350" cy="528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E11D522-7681-B441-84C5-464B7AB9DDB0}"/>
              </a:ext>
            </a:extLst>
          </p:cNvPr>
          <p:cNvSpPr txBox="1"/>
          <p:nvPr/>
        </p:nvSpPr>
        <p:spPr>
          <a:xfrm>
            <a:off x="408078" y="5484901"/>
            <a:ext cx="3019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NetDIMM</a:t>
            </a:r>
            <a:r>
              <a:rPr lang="en-US" dirty="0"/>
              <a:t> without </a:t>
            </a:r>
            <a:r>
              <a:rPr lang="en-US" dirty="0" err="1"/>
              <a:t>RowClone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6DAC90-F978-634A-BEC9-C4A575255282}"/>
              </a:ext>
            </a:extLst>
          </p:cNvPr>
          <p:cNvSpPr txBox="1"/>
          <p:nvPr/>
        </p:nvSpPr>
        <p:spPr>
          <a:xfrm>
            <a:off x="428700" y="6110818"/>
            <a:ext cx="2583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NetDIMM</a:t>
            </a:r>
            <a:r>
              <a:rPr lang="en-US" dirty="0"/>
              <a:t> with </a:t>
            </a:r>
            <a:r>
              <a:rPr lang="en-US" dirty="0" err="1"/>
              <a:t>RowClone</a:t>
            </a: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77D5A53-87DE-D240-BF32-36DD6C28417C}"/>
              </a:ext>
            </a:extLst>
          </p:cNvPr>
          <p:cNvCxnSpPr>
            <a:endCxn id="16" idx="3"/>
          </p:cNvCxnSpPr>
          <p:nvPr/>
        </p:nvCxnSpPr>
        <p:spPr>
          <a:xfrm flipH="1">
            <a:off x="3428007" y="5484901"/>
            <a:ext cx="454445" cy="184666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1E6EA8A-84A2-AA4E-B972-64383702E724}"/>
              </a:ext>
            </a:extLst>
          </p:cNvPr>
          <p:cNvCxnSpPr>
            <a:cxnSpLocks/>
            <a:endCxn id="28" idx="3"/>
          </p:cNvCxnSpPr>
          <p:nvPr/>
        </p:nvCxnSpPr>
        <p:spPr>
          <a:xfrm flipH="1">
            <a:off x="3012612" y="5853081"/>
            <a:ext cx="1689559" cy="442403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8019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239C7-5D1E-459C-A2D1-65AFD26BF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 – Total Network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E98E8-EA04-4C07-A415-9CB748E7D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Vs. PCIe NIC</a:t>
            </a:r>
          </a:p>
          <a:p>
            <a:pPr lvl="1"/>
            <a:r>
              <a:rPr lang="en-US" dirty="0"/>
              <a:t>Up to 50.7%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C81CF-0C72-474B-92F2-1669E3AAF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7602F66-9C58-49D8-88ED-39F90F729C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3804388"/>
              </p:ext>
            </p:extLst>
          </p:nvPr>
        </p:nvGraphicFramePr>
        <p:xfrm>
          <a:off x="2739048" y="1463039"/>
          <a:ext cx="9277350" cy="528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6482F7-07C3-4EF9-9590-6EB8221169A6}"/>
              </a:ext>
            </a:extLst>
          </p:cNvPr>
          <p:cNvCxnSpPr>
            <a:cxnSpLocks/>
          </p:cNvCxnSpPr>
          <p:nvPr/>
        </p:nvCxnSpPr>
        <p:spPr>
          <a:xfrm flipH="1">
            <a:off x="9210675" y="1991270"/>
            <a:ext cx="1992755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F45AFAF-61D4-43C8-8E1A-064BC6B50DC3}"/>
              </a:ext>
            </a:extLst>
          </p:cNvPr>
          <p:cNvSpPr txBox="1"/>
          <p:nvPr/>
        </p:nvSpPr>
        <p:spPr>
          <a:xfrm>
            <a:off x="10326940" y="2196920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50.7%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07A014-6A4C-4C58-8F9E-C424C6A6829E}"/>
              </a:ext>
            </a:extLst>
          </p:cNvPr>
          <p:cNvCxnSpPr>
            <a:cxnSpLocks/>
          </p:cNvCxnSpPr>
          <p:nvPr/>
        </p:nvCxnSpPr>
        <p:spPr>
          <a:xfrm flipH="1">
            <a:off x="6724650" y="2808153"/>
            <a:ext cx="1793325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FC63B40-70C0-4E4D-9E03-1A5AC350C820}"/>
              </a:ext>
            </a:extLst>
          </p:cNvPr>
          <p:cNvCxnSpPr>
            <a:cxnSpLocks/>
          </p:cNvCxnSpPr>
          <p:nvPr/>
        </p:nvCxnSpPr>
        <p:spPr>
          <a:xfrm>
            <a:off x="7600210" y="2808153"/>
            <a:ext cx="0" cy="1097097"/>
          </a:xfrm>
          <a:prstGeom prst="line">
            <a:avLst/>
          </a:prstGeom>
          <a:ln w="19050">
            <a:solidFill>
              <a:srgbClr val="C0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54C11C-2788-438B-8E1F-70834D1F8F10}"/>
              </a:ext>
            </a:extLst>
          </p:cNvPr>
          <p:cNvCxnSpPr>
            <a:cxnSpLocks/>
          </p:cNvCxnSpPr>
          <p:nvPr/>
        </p:nvCxnSpPr>
        <p:spPr>
          <a:xfrm>
            <a:off x="10307890" y="2000795"/>
            <a:ext cx="0" cy="1494880"/>
          </a:xfrm>
          <a:prstGeom prst="line">
            <a:avLst/>
          </a:prstGeom>
          <a:ln w="19050">
            <a:solidFill>
              <a:srgbClr val="C0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C172632-28AA-45E0-9861-70104E74EF43}"/>
              </a:ext>
            </a:extLst>
          </p:cNvPr>
          <p:cNvSpPr txBox="1"/>
          <p:nvPr/>
        </p:nvSpPr>
        <p:spPr>
          <a:xfrm>
            <a:off x="7600210" y="2881210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50.3%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4C8D37-4042-4D8C-ADD3-EFC1608EA266}"/>
              </a:ext>
            </a:extLst>
          </p:cNvPr>
          <p:cNvCxnSpPr>
            <a:cxnSpLocks/>
          </p:cNvCxnSpPr>
          <p:nvPr/>
        </p:nvCxnSpPr>
        <p:spPr>
          <a:xfrm flipH="1" flipV="1">
            <a:off x="4029075" y="3315317"/>
            <a:ext cx="1815376" cy="2313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1775DD7-6D3D-424B-98AD-79AA47ECC853}"/>
              </a:ext>
            </a:extLst>
          </p:cNvPr>
          <p:cNvCxnSpPr>
            <a:cxnSpLocks/>
          </p:cNvCxnSpPr>
          <p:nvPr/>
        </p:nvCxnSpPr>
        <p:spPr>
          <a:xfrm>
            <a:off x="4979400" y="3315317"/>
            <a:ext cx="0" cy="790909"/>
          </a:xfrm>
          <a:prstGeom prst="line">
            <a:avLst/>
          </a:prstGeom>
          <a:ln w="19050">
            <a:solidFill>
              <a:srgbClr val="C0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1CC0DD7-C843-442F-86A3-387EE55D8D2A}"/>
              </a:ext>
            </a:extLst>
          </p:cNvPr>
          <p:cNvSpPr txBox="1"/>
          <p:nvPr/>
        </p:nvSpPr>
        <p:spPr>
          <a:xfrm>
            <a:off x="4958875" y="3355730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46.1%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CBEB4B-2AE6-4B91-BFC5-1186E261BBB7}"/>
              </a:ext>
            </a:extLst>
          </p:cNvPr>
          <p:cNvSpPr txBox="1"/>
          <p:nvPr/>
        </p:nvSpPr>
        <p:spPr>
          <a:xfrm>
            <a:off x="3991392" y="3394679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40.6%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6AFE962-A8D2-474E-AAEC-1DD2656760C4}"/>
              </a:ext>
            </a:extLst>
          </p:cNvPr>
          <p:cNvCxnSpPr>
            <a:cxnSpLocks/>
          </p:cNvCxnSpPr>
          <p:nvPr/>
        </p:nvCxnSpPr>
        <p:spPr>
          <a:xfrm>
            <a:off x="4029075" y="3338447"/>
            <a:ext cx="0" cy="639192"/>
          </a:xfrm>
          <a:prstGeom prst="line">
            <a:avLst/>
          </a:prstGeom>
          <a:ln w="19050">
            <a:solidFill>
              <a:srgbClr val="C0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2EF2791-C724-49CE-B585-E93516AC4EDC}"/>
              </a:ext>
            </a:extLst>
          </p:cNvPr>
          <p:cNvCxnSpPr>
            <a:cxnSpLocks/>
          </p:cNvCxnSpPr>
          <p:nvPr/>
        </p:nvCxnSpPr>
        <p:spPr>
          <a:xfrm>
            <a:off x="6696075" y="2808153"/>
            <a:ext cx="0" cy="902618"/>
          </a:xfrm>
          <a:prstGeom prst="line">
            <a:avLst/>
          </a:prstGeom>
          <a:ln w="19050">
            <a:solidFill>
              <a:srgbClr val="C0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FFA42D8-A81B-41B1-8F92-802EB5201FF1}"/>
              </a:ext>
            </a:extLst>
          </p:cNvPr>
          <p:cNvSpPr txBox="1"/>
          <p:nvPr/>
        </p:nvSpPr>
        <p:spPr>
          <a:xfrm>
            <a:off x="6653891" y="2890735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41.5%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42A6381-7C8C-448B-9A55-14A8A375DAEB}"/>
              </a:ext>
            </a:extLst>
          </p:cNvPr>
          <p:cNvCxnSpPr>
            <a:cxnSpLocks/>
          </p:cNvCxnSpPr>
          <p:nvPr/>
        </p:nvCxnSpPr>
        <p:spPr>
          <a:xfrm>
            <a:off x="9317290" y="2010320"/>
            <a:ext cx="0" cy="1199605"/>
          </a:xfrm>
          <a:prstGeom prst="line">
            <a:avLst/>
          </a:prstGeom>
          <a:ln w="19050">
            <a:solidFill>
              <a:srgbClr val="C0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0FE450E-B520-437D-938B-412A3324CF39}"/>
              </a:ext>
            </a:extLst>
          </p:cNvPr>
          <p:cNvSpPr txBox="1"/>
          <p:nvPr/>
        </p:nvSpPr>
        <p:spPr>
          <a:xfrm>
            <a:off x="9309795" y="2179571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40.4%</a:t>
            </a:r>
          </a:p>
        </p:txBody>
      </p:sp>
    </p:spTree>
    <p:extLst>
      <p:ext uri="{BB962C8B-B14F-4D97-AF65-F5344CB8AC3E}">
        <p14:creationId xmlns:p14="http://schemas.microsoft.com/office/powerpoint/2010/main" val="3247002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239C7-5D1E-459C-A2D1-65AFD26BF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 – Total Network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E98E8-EA04-4C07-A415-9CB748E7D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Vs. PCIe NIC</a:t>
            </a:r>
          </a:p>
          <a:p>
            <a:pPr lvl="1"/>
            <a:r>
              <a:rPr lang="en-US" dirty="0"/>
              <a:t>Up to 50.7%</a:t>
            </a:r>
          </a:p>
          <a:p>
            <a:r>
              <a:rPr lang="en-US" dirty="0"/>
              <a:t>Vs. </a:t>
            </a:r>
            <a:r>
              <a:rPr lang="en-US" dirty="0" err="1"/>
              <a:t>intg</a:t>
            </a:r>
            <a:r>
              <a:rPr lang="en-US" dirty="0"/>
              <a:t> NIC</a:t>
            </a:r>
          </a:p>
          <a:p>
            <a:pPr lvl="1"/>
            <a:r>
              <a:rPr lang="en-US" dirty="0"/>
              <a:t>Up to 31.4%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C81CF-0C72-474B-92F2-1669E3AAF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7602F66-9C58-49D8-88ED-39F90F729C05}"/>
              </a:ext>
            </a:extLst>
          </p:cNvPr>
          <p:cNvGraphicFramePr>
            <a:graphicFrameLocks/>
          </p:cNvGraphicFramePr>
          <p:nvPr/>
        </p:nvGraphicFramePr>
        <p:xfrm>
          <a:off x="2739048" y="1463039"/>
          <a:ext cx="9277350" cy="528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6482F7-07C3-4EF9-9590-6EB8221169A6}"/>
              </a:ext>
            </a:extLst>
          </p:cNvPr>
          <p:cNvCxnSpPr>
            <a:cxnSpLocks/>
          </p:cNvCxnSpPr>
          <p:nvPr/>
        </p:nvCxnSpPr>
        <p:spPr>
          <a:xfrm flipH="1">
            <a:off x="9210675" y="2834416"/>
            <a:ext cx="1992755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F45AFAF-61D4-43C8-8E1A-064BC6B50DC3}"/>
              </a:ext>
            </a:extLst>
          </p:cNvPr>
          <p:cNvSpPr txBox="1"/>
          <p:nvPr/>
        </p:nvSpPr>
        <p:spPr>
          <a:xfrm>
            <a:off x="10326940" y="2196920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31.4%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07A014-6A4C-4C58-8F9E-C424C6A6829E}"/>
              </a:ext>
            </a:extLst>
          </p:cNvPr>
          <p:cNvCxnSpPr>
            <a:cxnSpLocks/>
          </p:cNvCxnSpPr>
          <p:nvPr/>
        </p:nvCxnSpPr>
        <p:spPr>
          <a:xfrm flipH="1">
            <a:off x="6724650" y="3491058"/>
            <a:ext cx="1793325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FC63B40-70C0-4E4D-9E03-1A5AC350C820}"/>
              </a:ext>
            </a:extLst>
          </p:cNvPr>
          <p:cNvCxnSpPr>
            <a:cxnSpLocks/>
          </p:cNvCxnSpPr>
          <p:nvPr/>
        </p:nvCxnSpPr>
        <p:spPr>
          <a:xfrm>
            <a:off x="7600210" y="3491058"/>
            <a:ext cx="0" cy="412825"/>
          </a:xfrm>
          <a:prstGeom prst="line">
            <a:avLst/>
          </a:prstGeom>
          <a:ln w="19050">
            <a:solidFill>
              <a:srgbClr val="C0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54C11C-2788-438B-8E1F-70834D1F8F10}"/>
              </a:ext>
            </a:extLst>
          </p:cNvPr>
          <p:cNvCxnSpPr>
            <a:cxnSpLocks/>
          </p:cNvCxnSpPr>
          <p:nvPr/>
        </p:nvCxnSpPr>
        <p:spPr>
          <a:xfrm>
            <a:off x="10307890" y="2843941"/>
            <a:ext cx="0" cy="647117"/>
          </a:xfrm>
          <a:prstGeom prst="line">
            <a:avLst/>
          </a:prstGeom>
          <a:ln w="19050">
            <a:solidFill>
              <a:srgbClr val="C0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C172632-28AA-45E0-9861-70104E74EF43}"/>
              </a:ext>
            </a:extLst>
          </p:cNvPr>
          <p:cNvSpPr txBox="1"/>
          <p:nvPr/>
        </p:nvSpPr>
        <p:spPr>
          <a:xfrm>
            <a:off x="7600210" y="2881210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27.7%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4C8D37-4042-4D8C-ADD3-EFC1608EA266}"/>
              </a:ext>
            </a:extLst>
          </p:cNvPr>
          <p:cNvCxnSpPr>
            <a:cxnSpLocks/>
          </p:cNvCxnSpPr>
          <p:nvPr/>
        </p:nvCxnSpPr>
        <p:spPr>
          <a:xfrm flipH="1" flipV="1">
            <a:off x="4029075" y="3951422"/>
            <a:ext cx="1815376" cy="2313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1775DD7-6D3D-424B-98AD-79AA47ECC853}"/>
              </a:ext>
            </a:extLst>
          </p:cNvPr>
          <p:cNvCxnSpPr>
            <a:cxnSpLocks/>
          </p:cNvCxnSpPr>
          <p:nvPr/>
        </p:nvCxnSpPr>
        <p:spPr>
          <a:xfrm>
            <a:off x="4979400" y="3951422"/>
            <a:ext cx="0" cy="154804"/>
          </a:xfrm>
          <a:prstGeom prst="line">
            <a:avLst/>
          </a:prstGeom>
          <a:ln w="19050">
            <a:solidFill>
              <a:srgbClr val="C0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1CC0DD7-C843-442F-86A3-387EE55D8D2A}"/>
              </a:ext>
            </a:extLst>
          </p:cNvPr>
          <p:cNvSpPr txBox="1"/>
          <p:nvPr/>
        </p:nvSpPr>
        <p:spPr>
          <a:xfrm>
            <a:off x="4694441" y="3442218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12.6%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CBEB4B-2AE6-4B91-BFC5-1186E261BBB7}"/>
              </a:ext>
            </a:extLst>
          </p:cNvPr>
          <p:cNvSpPr txBox="1"/>
          <p:nvPr/>
        </p:nvSpPr>
        <p:spPr>
          <a:xfrm>
            <a:off x="3790307" y="3446884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3.7%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2EF2791-C724-49CE-B585-E93516AC4EDC}"/>
              </a:ext>
            </a:extLst>
          </p:cNvPr>
          <p:cNvCxnSpPr>
            <a:cxnSpLocks/>
          </p:cNvCxnSpPr>
          <p:nvPr/>
        </p:nvCxnSpPr>
        <p:spPr>
          <a:xfrm>
            <a:off x="6696075" y="3484518"/>
            <a:ext cx="0" cy="226491"/>
          </a:xfrm>
          <a:prstGeom prst="line">
            <a:avLst/>
          </a:prstGeom>
          <a:ln w="19050">
            <a:solidFill>
              <a:srgbClr val="C0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FFA42D8-A81B-41B1-8F92-802EB5201FF1}"/>
              </a:ext>
            </a:extLst>
          </p:cNvPr>
          <p:cNvSpPr txBox="1"/>
          <p:nvPr/>
        </p:nvSpPr>
        <p:spPr>
          <a:xfrm>
            <a:off x="6653891" y="2890735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14.9%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42A6381-7C8C-448B-9A55-14A8A375DAEB}"/>
              </a:ext>
            </a:extLst>
          </p:cNvPr>
          <p:cNvCxnSpPr>
            <a:cxnSpLocks/>
          </p:cNvCxnSpPr>
          <p:nvPr/>
        </p:nvCxnSpPr>
        <p:spPr>
          <a:xfrm>
            <a:off x="9317290" y="2853466"/>
            <a:ext cx="0" cy="364233"/>
          </a:xfrm>
          <a:prstGeom prst="line">
            <a:avLst/>
          </a:prstGeom>
          <a:ln w="19050">
            <a:solidFill>
              <a:srgbClr val="C0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0FE450E-B520-437D-938B-412A3324CF39}"/>
              </a:ext>
            </a:extLst>
          </p:cNvPr>
          <p:cNvSpPr txBox="1"/>
          <p:nvPr/>
        </p:nvSpPr>
        <p:spPr>
          <a:xfrm>
            <a:off x="9309795" y="2207707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17.1%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5F1F666-931F-3348-8C66-5085306D3EC8}"/>
              </a:ext>
            </a:extLst>
          </p:cNvPr>
          <p:cNvCxnSpPr>
            <a:cxnSpLocks/>
          </p:cNvCxnSpPr>
          <p:nvPr/>
        </p:nvCxnSpPr>
        <p:spPr>
          <a:xfrm>
            <a:off x="4137887" y="3932372"/>
            <a:ext cx="0" cy="108632"/>
          </a:xfrm>
          <a:prstGeom prst="line">
            <a:avLst/>
          </a:prstGeom>
          <a:ln w="19050">
            <a:solidFill>
              <a:srgbClr val="C0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8728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14986-53E8-48B9-9F5F-6298D1B12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Experimental Results – Network Latency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28021-1AFD-4859-9C5B-8E1245FF1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3039"/>
            <a:ext cx="5141742" cy="5029200"/>
          </a:xfrm>
        </p:spPr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7C724-DFDB-4D3D-A20E-939177619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82A2DE1-E0B9-491C-99EA-8A659D8BC8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187317"/>
              </p:ext>
            </p:extLst>
          </p:nvPr>
        </p:nvGraphicFramePr>
        <p:xfrm>
          <a:off x="5406304" y="1463040"/>
          <a:ext cx="6480896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9B5B56-7DE3-E64E-917F-F118EEF96F2F}"/>
              </a:ext>
            </a:extLst>
          </p:cNvPr>
          <p:cNvSpPr txBox="1">
            <a:spLocks/>
          </p:cNvSpPr>
          <p:nvPr/>
        </p:nvSpPr>
        <p:spPr>
          <a:xfrm>
            <a:off x="457200" y="1463039"/>
            <a:ext cx="114300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urier New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2048 Bytes packet size </a:t>
            </a:r>
          </a:p>
        </p:txBody>
      </p:sp>
    </p:spTree>
    <p:extLst>
      <p:ext uri="{BB962C8B-B14F-4D97-AF65-F5344CB8AC3E}">
        <p14:creationId xmlns:p14="http://schemas.microsoft.com/office/powerpoint/2010/main" val="36599347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14986-53E8-48B9-9F5F-6298D1B12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Experimental Results – Network Latency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28021-1AFD-4859-9C5B-8E1245FF1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3039"/>
            <a:ext cx="5141742" cy="5029200"/>
          </a:xfrm>
        </p:spPr>
        <p:txBody>
          <a:bodyPr/>
          <a:lstStyle/>
          <a:p>
            <a:r>
              <a:rPr lang="en-US" dirty="0"/>
              <a:t>2048 Bytes packet size</a:t>
            </a:r>
          </a:p>
          <a:p>
            <a:r>
              <a:rPr lang="en-US" dirty="0"/>
              <a:t>Buffer copying improvements vs. PCIe:</a:t>
            </a:r>
          </a:p>
          <a:p>
            <a:pPr lvl="1"/>
            <a:r>
              <a:rPr lang="en-US" dirty="0"/>
              <a:t>ND Base: 62.3% lower</a:t>
            </a:r>
          </a:p>
          <a:p>
            <a:pPr lvl="1"/>
            <a:r>
              <a:rPr lang="en-US" dirty="0"/>
              <a:t>ND </a:t>
            </a:r>
            <a:r>
              <a:rPr lang="en-US" dirty="0" err="1"/>
              <a:t>RowC</a:t>
            </a:r>
            <a:r>
              <a:rPr lang="en-US" dirty="0"/>
              <a:t>: </a:t>
            </a:r>
            <a:r>
              <a:rPr lang="en-US" b="1" dirty="0">
                <a:solidFill>
                  <a:srgbClr val="00B050"/>
                </a:solidFill>
              </a:rPr>
              <a:t>90.5% </a:t>
            </a:r>
            <a:r>
              <a:rPr lang="en-US" dirty="0"/>
              <a:t>lower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7C724-DFDB-4D3D-A20E-939177619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08CC3CA4-8400-3745-92F0-69524B389C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5594946"/>
              </p:ext>
            </p:extLst>
          </p:nvPr>
        </p:nvGraphicFramePr>
        <p:xfrm>
          <a:off x="5406304" y="1463040"/>
          <a:ext cx="6480896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9646256C-FF5A-6549-8EBA-8FC1A9A4B7EA}"/>
              </a:ext>
            </a:extLst>
          </p:cNvPr>
          <p:cNvSpPr/>
          <p:nvPr/>
        </p:nvSpPr>
        <p:spPr>
          <a:xfrm>
            <a:off x="6668086" y="3986837"/>
            <a:ext cx="1237957" cy="37982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30A80B-1AE4-7141-B1CD-23B258EECB59}"/>
              </a:ext>
            </a:extLst>
          </p:cNvPr>
          <p:cNvSpPr/>
          <p:nvPr/>
        </p:nvSpPr>
        <p:spPr>
          <a:xfrm>
            <a:off x="7932021" y="4269996"/>
            <a:ext cx="1237957" cy="9667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2076F3-3C9D-C44C-9287-97C4367A5C21}"/>
              </a:ext>
            </a:extLst>
          </p:cNvPr>
          <p:cNvSpPr/>
          <p:nvPr/>
        </p:nvSpPr>
        <p:spPr>
          <a:xfrm>
            <a:off x="9212733" y="3376569"/>
            <a:ext cx="1237957" cy="109895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7468FF-05C1-6746-B0A6-AEEE254D8811}"/>
              </a:ext>
            </a:extLst>
          </p:cNvPr>
          <p:cNvSpPr/>
          <p:nvPr/>
        </p:nvSpPr>
        <p:spPr>
          <a:xfrm>
            <a:off x="10488455" y="2273416"/>
            <a:ext cx="1237957" cy="109895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FBED644-4214-664B-9E1B-4BA81F4C3EFB}"/>
              </a:ext>
            </a:extLst>
          </p:cNvPr>
          <p:cNvSpPr txBox="1">
            <a:spLocks/>
          </p:cNvSpPr>
          <p:nvPr/>
        </p:nvSpPr>
        <p:spPr>
          <a:xfrm>
            <a:off x="457200" y="1463039"/>
            <a:ext cx="114300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urier New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132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BCA6F-2231-C240-B19B-FD419D5E0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Network Performance Trend in Datacenters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5240D-AA3B-9943-B4A2-DBD39639F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3039"/>
            <a:ext cx="7314613" cy="50292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Higher and higher bandwidth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Innovations in network software stack to better utilize hardware</a:t>
            </a:r>
          </a:p>
          <a:p>
            <a:pPr lvl="1"/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Userspace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networking (DPDK), software stack offloading (RDMA), etc.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Network latency approaches hardware limits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~2µ since the last decade!</a:t>
            </a:r>
          </a:p>
          <a:p>
            <a:r>
              <a:rPr lang="en-US" dirty="0"/>
              <a:t>End to end hardware network latency?</a:t>
            </a:r>
          </a:p>
          <a:p>
            <a:pPr lvl="1"/>
            <a:r>
              <a:rPr lang="en-US" dirty="0"/>
              <a:t>PCIe transactions contribute to up to 90% of </a:t>
            </a:r>
          </a:p>
          <a:p>
            <a:pPr marL="457200" lvl="1" indent="0">
              <a:buNone/>
            </a:pPr>
            <a:r>
              <a:rPr lang="en-US" dirty="0"/>
              <a:t>      network latency!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994E6-CEE5-DE41-A004-1F5A88F9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20F264A-D75C-934C-8248-9E707D3F271A}"/>
              </a:ext>
            </a:extLst>
          </p:cNvPr>
          <p:cNvGraphicFramePr>
            <a:graphicFrameLocks/>
          </p:cNvGraphicFramePr>
          <p:nvPr/>
        </p:nvGraphicFramePr>
        <p:xfrm>
          <a:off x="7821392" y="1309602"/>
          <a:ext cx="4299855" cy="268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2">
            <a:extLst>
              <a:ext uri="{FF2B5EF4-FFF2-40B4-BE49-F238E27FC236}">
                <a16:creationId xmlns:a16="http://schemas.microsoft.com/office/drawing/2014/main" id="{2BDDEFFE-2AE9-D041-9FE2-4DF116FFC2C0}"/>
              </a:ext>
            </a:extLst>
          </p:cNvPr>
          <p:cNvSpPr txBox="1"/>
          <p:nvPr/>
        </p:nvSpPr>
        <p:spPr>
          <a:xfrm>
            <a:off x="8381100" y="3193209"/>
            <a:ext cx="800100" cy="4062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1GE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F9E26B0-A3FF-C040-B09E-3BFB50724632}"/>
              </a:ext>
            </a:extLst>
          </p:cNvPr>
          <p:cNvSpPr txBox="1"/>
          <p:nvPr/>
        </p:nvSpPr>
        <p:spPr>
          <a:xfrm>
            <a:off x="9181200" y="2732120"/>
            <a:ext cx="800100" cy="3693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10GE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8B4BF2BF-282E-C744-AAAB-48A9CE0DFC57}"/>
              </a:ext>
            </a:extLst>
          </p:cNvPr>
          <p:cNvSpPr txBox="1"/>
          <p:nvPr/>
        </p:nvSpPr>
        <p:spPr>
          <a:xfrm>
            <a:off x="10220692" y="2170939"/>
            <a:ext cx="800100" cy="3693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40GE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9E4D9ADC-6786-6B40-AF5D-6C79E5F779DD}"/>
              </a:ext>
            </a:extLst>
          </p:cNvPr>
          <p:cNvSpPr txBox="1"/>
          <p:nvPr/>
        </p:nvSpPr>
        <p:spPr>
          <a:xfrm>
            <a:off x="10899321" y="1770379"/>
            <a:ext cx="987879" cy="3693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8CCC2D-4344-9145-B9A4-46DD2D65F1A7}"/>
              </a:ext>
            </a:extLst>
          </p:cNvPr>
          <p:cNvSpPr txBox="1"/>
          <p:nvPr/>
        </p:nvSpPr>
        <p:spPr>
          <a:xfrm>
            <a:off x="8830914" y="1016989"/>
            <a:ext cx="3056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*based on </a:t>
            </a:r>
            <a:r>
              <a:rPr lang="en-US" dirty="0" err="1"/>
              <a:t>Infoneticsc</a:t>
            </a:r>
            <a:r>
              <a:rPr lang="en-US" dirty="0"/>
              <a:t> </a:t>
            </a:r>
            <a:r>
              <a:rPr lang="en-US" dirty="0" err="1"/>
              <a:t>forcasts</a:t>
            </a:r>
            <a:r>
              <a:rPr lang="en-US" dirty="0"/>
              <a:t> 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6C2A8971-32F4-474A-BA25-A75E6298CD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1657559"/>
              </p:ext>
            </p:extLst>
          </p:nvPr>
        </p:nvGraphicFramePr>
        <p:xfrm>
          <a:off x="7287739" y="3975380"/>
          <a:ext cx="4783931" cy="2975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AA954F7-0E92-844A-9099-9380CCE9C6D0}"/>
              </a:ext>
            </a:extLst>
          </p:cNvPr>
          <p:cNvCxnSpPr>
            <a:cxnSpLocks/>
          </p:cNvCxnSpPr>
          <p:nvPr/>
        </p:nvCxnSpPr>
        <p:spPr>
          <a:xfrm>
            <a:off x="11695747" y="4844233"/>
            <a:ext cx="0" cy="1333278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2707E59-9FF6-6045-9478-44F395782901}"/>
              </a:ext>
            </a:extLst>
          </p:cNvPr>
          <p:cNvCxnSpPr>
            <a:cxnSpLocks/>
          </p:cNvCxnSpPr>
          <p:nvPr/>
        </p:nvCxnSpPr>
        <p:spPr>
          <a:xfrm>
            <a:off x="8529830" y="5568012"/>
            <a:ext cx="0" cy="609499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29C2342-4779-0243-8599-5ECAA2CE998B}"/>
              </a:ext>
            </a:extLst>
          </p:cNvPr>
          <p:cNvSpPr txBox="1"/>
          <p:nvPr/>
        </p:nvSpPr>
        <p:spPr>
          <a:xfrm>
            <a:off x="10820400" y="5330359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~77%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B1B7F9-018D-2F46-B65F-D35350069DC8}"/>
              </a:ext>
            </a:extLst>
          </p:cNvPr>
          <p:cNvSpPr txBox="1"/>
          <p:nvPr/>
        </p:nvSpPr>
        <p:spPr>
          <a:xfrm>
            <a:off x="8495524" y="5619730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~90%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9E7C27-4661-A846-B714-64DFDE9E4F00}"/>
              </a:ext>
            </a:extLst>
          </p:cNvPr>
          <p:cNvSpPr txBox="1"/>
          <p:nvPr/>
        </p:nvSpPr>
        <p:spPr>
          <a:xfrm>
            <a:off x="223153" y="6305466"/>
            <a:ext cx="6341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PCIe is the bottleneck in low-latency networking</a:t>
            </a:r>
          </a:p>
        </p:txBody>
      </p:sp>
    </p:spTree>
    <p:extLst>
      <p:ext uri="{BB962C8B-B14F-4D97-AF65-F5344CB8AC3E}">
        <p14:creationId xmlns:p14="http://schemas.microsoft.com/office/powerpoint/2010/main" val="6365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14986-53E8-48B9-9F5F-6298D1B12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Experimental Results – Network Latency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28021-1AFD-4859-9C5B-8E1245FF1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3039"/>
            <a:ext cx="5141742" cy="5029200"/>
          </a:xfrm>
        </p:spPr>
        <p:txBody>
          <a:bodyPr/>
          <a:lstStyle/>
          <a:p>
            <a:r>
              <a:rPr lang="en-US" dirty="0"/>
              <a:t>2048 Bytes packet size</a:t>
            </a:r>
          </a:p>
          <a:p>
            <a:r>
              <a:rPr lang="en-US" dirty="0"/>
              <a:t>Buffer copying improvements vs. PCIe:</a:t>
            </a:r>
          </a:p>
          <a:p>
            <a:pPr lvl="1"/>
            <a:r>
              <a:rPr lang="en-US" dirty="0"/>
              <a:t>ND Base: 62.3% lower</a:t>
            </a:r>
          </a:p>
          <a:p>
            <a:pPr lvl="1"/>
            <a:r>
              <a:rPr lang="en-US" dirty="0"/>
              <a:t>ND </a:t>
            </a:r>
            <a:r>
              <a:rPr lang="en-US" dirty="0" err="1"/>
              <a:t>RowC</a:t>
            </a:r>
            <a:r>
              <a:rPr lang="en-US" dirty="0"/>
              <a:t>: </a:t>
            </a:r>
            <a:r>
              <a:rPr lang="en-US" b="1" dirty="0">
                <a:solidFill>
                  <a:srgbClr val="00B050"/>
                </a:solidFill>
              </a:rPr>
              <a:t>90.5% </a:t>
            </a:r>
            <a:r>
              <a:rPr lang="en-US" dirty="0"/>
              <a:t>lower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/>
              <a:t>Rx and Tx DMA vs. PCIe</a:t>
            </a:r>
          </a:p>
          <a:p>
            <a:pPr lvl="1"/>
            <a:r>
              <a:rPr lang="en-US" dirty="0"/>
              <a:t>ND Base and </a:t>
            </a:r>
            <a:r>
              <a:rPr lang="en-US" dirty="0" err="1"/>
              <a:t>RowC</a:t>
            </a:r>
            <a:r>
              <a:rPr lang="en-US" dirty="0"/>
              <a:t>: </a:t>
            </a:r>
            <a:r>
              <a:rPr lang="en-US" b="1" dirty="0">
                <a:solidFill>
                  <a:srgbClr val="00B050"/>
                </a:solidFill>
              </a:rPr>
              <a:t>59.0% </a:t>
            </a:r>
            <a:r>
              <a:rPr lang="en-US" dirty="0"/>
              <a:t>lower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7C724-DFDB-4D3D-A20E-939177619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A3ED7BA-D4A6-9A4D-9091-4D32CB13E3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019949"/>
              </p:ext>
            </p:extLst>
          </p:nvPr>
        </p:nvGraphicFramePr>
        <p:xfrm>
          <a:off x="5406304" y="1463040"/>
          <a:ext cx="6480896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C692EFD-472F-9D46-B232-EC40B17F0500}"/>
              </a:ext>
            </a:extLst>
          </p:cNvPr>
          <p:cNvSpPr/>
          <p:nvPr/>
        </p:nvSpPr>
        <p:spPr>
          <a:xfrm>
            <a:off x="6662060" y="5090772"/>
            <a:ext cx="1237957" cy="514499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A53C-38E4-7B47-9393-411E10938567}"/>
              </a:ext>
            </a:extLst>
          </p:cNvPr>
          <p:cNvSpPr/>
          <p:nvPr/>
        </p:nvSpPr>
        <p:spPr>
          <a:xfrm>
            <a:off x="7932021" y="5090771"/>
            <a:ext cx="1237957" cy="514499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BBCC67-F797-504C-B6F5-7B7543B653C7}"/>
              </a:ext>
            </a:extLst>
          </p:cNvPr>
          <p:cNvSpPr/>
          <p:nvPr/>
        </p:nvSpPr>
        <p:spPr>
          <a:xfrm>
            <a:off x="9215698" y="5143500"/>
            <a:ext cx="1237957" cy="46177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7492A9-22EA-1949-9303-8A82475D1AC3}"/>
              </a:ext>
            </a:extLst>
          </p:cNvPr>
          <p:cNvSpPr/>
          <p:nvPr/>
        </p:nvSpPr>
        <p:spPr>
          <a:xfrm>
            <a:off x="10496843" y="4365347"/>
            <a:ext cx="1237957" cy="1239923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294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D9B21-C224-4543-AA48-D3B63BCFB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Cluster-Level Avg and 99</a:t>
            </a:r>
            <a:r>
              <a:rPr lang="en-US" baseline="30000" dirty="0"/>
              <a:t>th</a:t>
            </a:r>
            <a:r>
              <a:rPr lang="en-US" dirty="0"/>
              <a:t> percentile Network Latency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287DD-0FD5-46DE-8E56-577A5253E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3039"/>
            <a:ext cx="4868944" cy="5029200"/>
          </a:xfrm>
        </p:spPr>
        <p:txBody>
          <a:bodyPr/>
          <a:lstStyle/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↑ switch latency == ↓ latency gain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DA661-71F9-4397-934B-5F3D160A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434CBB9-3142-4E42-8B1C-9B716EDE0E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482123"/>
              </p:ext>
            </p:extLst>
          </p:nvPr>
        </p:nvGraphicFramePr>
        <p:xfrm>
          <a:off x="4864230" y="1463040"/>
          <a:ext cx="7022969" cy="5212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85755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D9B21-C224-4543-AA48-D3B63BCFB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Cluster-Level Avg and 99</a:t>
            </a:r>
            <a:r>
              <a:rPr lang="en-US" baseline="30000" dirty="0"/>
              <a:t>th</a:t>
            </a:r>
            <a:r>
              <a:rPr lang="en-US" dirty="0"/>
              <a:t> percentile Network Latency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287DD-0FD5-46DE-8E56-577A5253E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3039"/>
            <a:ext cx="4868944" cy="5029200"/>
          </a:xfrm>
        </p:spPr>
        <p:txBody>
          <a:bodyPr/>
          <a:lstStyle/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↑ switch latency == ↓ latency gain</a:t>
            </a:r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Hadoop</a:t>
            </a:r>
            <a:r>
              <a:rPr lang="en-US" dirty="0"/>
              <a:t>:</a:t>
            </a:r>
          </a:p>
          <a:p>
            <a:pPr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Lowest improvement among other clusters</a:t>
            </a:r>
            <a:r>
              <a:rPr lang="en-US" sz="2000" b="1" dirty="0"/>
              <a:t>: </a:t>
            </a:r>
          </a:p>
          <a:p>
            <a:pPr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Avg: </a:t>
            </a:r>
            <a:r>
              <a:rPr lang="en-US" sz="2000" b="1" dirty="0">
                <a:solidFill>
                  <a:srgbClr val="0070C0"/>
                </a:solidFill>
              </a:rPr>
              <a:t>29% </a:t>
            </a:r>
            <a:r>
              <a:rPr lang="en-US" sz="2000" b="1" dirty="0"/>
              <a:t>~ </a:t>
            </a:r>
            <a:r>
              <a:rPr lang="en-US" sz="2000" b="1" dirty="0">
                <a:solidFill>
                  <a:srgbClr val="0070C0"/>
                </a:solidFill>
              </a:rPr>
              <a:t>36%</a:t>
            </a:r>
          </a:p>
          <a:p>
            <a:pPr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99</a:t>
            </a:r>
            <a:r>
              <a:rPr lang="en-US" sz="2000" baseline="30000" dirty="0"/>
              <a:t>th</a:t>
            </a:r>
            <a:r>
              <a:rPr lang="en-US" sz="2000" dirty="0"/>
              <a:t>: </a:t>
            </a:r>
            <a:r>
              <a:rPr lang="en-US" sz="2000" b="1" dirty="0">
                <a:solidFill>
                  <a:srgbClr val="0070C0"/>
                </a:solidFill>
              </a:rPr>
              <a:t>33% </a:t>
            </a:r>
            <a:r>
              <a:rPr lang="en-US" sz="2000" dirty="0"/>
              <a:t>~ </a:t>
            </a:r>
            <a:r>
              <a:rPr lang="en-US" sz="2000" b="1" dirty="0">
                <a:solidFill>
                  <a:srgbClr val="0070C0"/>
                </a:solidFill>
              </a:rPr>
              <a:t>44%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DA661-71F9-4397-934B-5F3D160A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434CBB9-3142-4E42-8B1C-9B716EDE0E9D}"/>
              </a:ext>
            </a:extLst>
          </p:cNvPr>
          <p:cNvGraphicFramePr>
            <a:graphicFrameLocks/>
          </p:cNvGraphicFramePr>
          <p:nvPr/>
        </p:nvGraphicFramePr>
        <p:xfrm>
          <a:off x="4864230" y="1463040"/>
          <a:ext cx="7022969" cy="5212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92105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D9B21-C224-4543-AA48-D3B63BCFB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Cluster-Level Avg and 99</a:t>
            </a:r>
            <a:r>
              <a:rPr lang="en-US" baseline="30000" dirty="0"/>
              <a:t>th</a:t>
            </a:r>
            <a:r>
              <a:rPr lang="en-US" dirty="0"/>
              <a:t> percentile Network Latency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287DD-0FD5-46DE-8E56-577A5253E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3039"/>
            <a:ext cx="4868944" cy="5029200"/>
          </a:xfrm>
        </p:spPr>
        <p:txBody>
          <a:bodyPr/>
          <a:lstStyle/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↑ switch latency == ↓ latency gain</a:t>
            </a:r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Hadoop</a:t>
            </a:r>
            <a:r>
              <a:rPr lang="en-US" dirty="0"/>
              <a:t>:</a:t>
            </a:r>
          </a:p>
          <a:p>
            <a:pPr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Lowest improvement among other clusters</a:t>
            </a:r>
            <a:r>
              <a:rPr lang="en-US" sz="2000" b="1" dirty="0"/>
              <a:t>: </a:t>
            </a:r>
          </a:p>
          <a:p>
            <a:pPr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Avg: </a:t>
            </a:r>
            <a:r>
              <a:rPr lang="en-US" sz="2000" b="1" dirty="0">
                <a:solidFill>
                  <a:srgbClr val="0070C0"/>
                </a:solidFill>
              </a:rPr>
              <a:t>29% </a:t>
            </a:r>
            <a:r>
              <a:rPr lang="en-US" sz="2000" b="1" dirty="0"/>
              <a:t>~ </a:t>
            </a:r>
            <a:r>
              <a:rPr lang="en-US" sz="2000" b="1" dirty="0">
                <a:solidFill>
                  <a:srgbClr val="0070C0"/>
                </a:solidFill>
              </a:rPr>
              <a:t>36%</a:t>
            </a:r>
          </a:p>
          <a:p>
            <a:pPr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99</a:t>
            </a:r>
            <a:r>
              <a:rPr lang="en-US" sz="2000" baseline="30000" dirty="0"/>
              <a:t>th</a:t>
            </a:r>
            <a:r>
              <a:rPr lang="en-US" sz="2000" dirty="0"/>
              <a:t>: </a:t>
            </a:r>
            <a:r>
              <a:rPr lang="en-US" sz="2000" b="1" dirty="0">
                <a:solidFill>
                  <a:srgbClr val="0070C0"/>
                </a:solidFill>
              </a:rPr>
              <a:t>33% </a:t>
            </a:r>
            <a:r>
              <a:rPr lang="en-US" sz="2000" dirty="0"/>
              <a:t>~ </a:t>
            </a:r>
            <a:r>
              <a:rPr lang="en-US" sz="2000" b="1" dirty="0">
                <a:solidFill>
                  <a:srgbClr val="0070C0"/>
                </a:solidFill>
              </a:rPr>
              <a:t>44%</a:t>
            </a:r>
          </a:p>
          <a:p>
            <a:r>
              <a:rPr lang="en-US" sz="2400" dirty="0"/>
              <a:t>Webserver:</a:t>
            </a:r>
          </a:p>
          <a:p>
            <a:pPr lvl="1"/>
            <a:r>
              <a:rPr lang="en-US" sz="2000" dirty="0"/>
              <a:t>Highest improvement among other clusters</a:t>
            </a:r>
          </a:p>
          <a:p>
            <a:pPr lvl="1"/>
            <a:r>
              <a:rPr lang="en-US" sz="2000" dirty="0"/>
              <a:t>Avg: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36% </a:t>
            </a:r>
            <a:r>
              <a:rPr lang="en-US" sz="2000" dirty="0"/>
              <a:t>~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44%</a:t>
            </a:r>
          </a:p>
          <a:p>
            <a:pPr lvl="1"/>
            <a:r>
              <a:rPr lang="en-US" sz="2000" dirty="0"/>
              <a:t>99</a:t>
            </a:r>
            <a:r>
              <a:rPr lang="en-US" sz="2000" baseline="30000" dirty="0"/>
              <a:t>th</a:t>
            </a:r>
            <a:r>
              <a:rPr lang="en-US" sz="2000" dirty="0"/>
              <a:t>: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48% </a:t>
            </a:r>
            <a:r>
              <a:rPr lang="en-US" sz="2000" dirty="0"/>
              <a:t>~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67%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DA661-71F9-4397-934B-5F3D160A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434CBB9-3142-4E42-8B1C-9B716EDE0E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5992618"/>
              </p:ext>
            </p:extLst>
          </p:nvPr>
        </p:nvGraphicFramePr>
        <p:xfrm>
          <a:off x="4864230" y="1463040"/>
          <a:ext cx="7022969" cy="5212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87360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9C59D-0E7F-4D08-9D14-6BBC4BB2C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FDD8A-8AC8-4D08-9C84-09868D831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rethink network architecture to optimize it for Latency and Bandwidth together</a:t>
            </a:r>
          </a:p>
          <a:p>
            <a:r>
              <a:rPr lang="en-US" b="1" dirty="0" err="1">
                <a:solidFill>
                  <a:srgbClr val="C00000"/>
                </a:solidFill>
              </a:rPr>
              <a:t>NetDIMM</a:t>
            </a:r>
            <a:r>
              <a:rPr lang="en-US" dirty="0"/>
              <a:t>: Near-memory network interface architecture</a:t>
            </a:r>
          </a:p>
          <a:p>
            <a:pPr lvl="1"/>
            <a:r>
              <a:rPr lang="en-US" dirty="0"/>
              <a:t>DDR5 </a:t>
            </a:r>
            <a:r>
              <a:rPr lang="en-US" dirty="0" err="1"/>
              <a:t>asynch</a:t>
            </a:r>
            <a:r>
              <a:rPr lang="en-US" dirty="0"/>
              <a:t> support for unified memory</a:t>
            </a:r>
          </a:p>
          <a:p>
            <a:pPr lvl="1"/>
            <a:r>
              <a:rPr lang="en-US" dirty="0"/>
              <a:t>Leverage network data access pattern by prefetching and caching</a:t>
            </a:r>
          </a:p>
          <a:p>
            <a:pPr lvl="1"/>
            <a:r>
              <a:rPr lang="en-US" dirty="0"/>
              <a:t>In-memory buffer cloning to reduce network stack data copying</a:t>
            </a:r>
          </a:p>
          <a:p>
            <a:r>
              <a:rPr lang="en-US" dirty="0"/>
              <a:t>Latency improvement without compromising bandwidth </a:t>
            </a:r>
          </a:p>
          <a:p>
            <a:pPr lvl="1"/>
            <a:r>
              <a:rPr lang="en-US" dirty="0"/>
              <a:t>Up to </a:t>
            </a:r>
            <a:r>
              <a:rPr lang="en-US" b="1" dirty="0">
                <a:solidFill>
                  <a:srgbClr val="00B050"/>
                </a:solidFill>
              </a:rPr>
              <a:t>50.7%</a:t>
            </a:r>
            <a:r>
              <a:rPr lang="en-US" dirty="0"/>
              <a:t> and </a:t>
            </a:r>
            <a:r>
              <a:rPr lang="en-US" b="1" dirty="0">
                <a:solidFill>
                  <a:srgbClr val="00B050"/>
                </a:solidFill>
              </a:rPr>
              <a:t>30.9% </a:t>
            </a:r>
            <a:r>
              <a:rPr lang="en-US" dirty="0"/>
              <a:t>compared with PCIe and Integrated NICs</a:t>
            </a:r>
          </a:p>
          <a:p>
            <a:r>
              <a:rPr lang="en-US" dirty="0"/>
              <a:t>Opens an avenue for </a:t>
            </a:r>
            <a:r>
              <a:rPr lang="en-US" b="1" dirty="0">
                <a:solidFill>
                  <a:srgbClr val="0070C0"/>
                </a:solidFill>
              </a:rPr>
              <a:t>software define memory</a:t>
            </a:r>
            <a:r>
              <a:rPr lang="en-US" dirty="0"/>
              <a:t> and </a:t>
            </a:r>
            <a:r>
              <a:rPr lang="en-US" b="1" dirty="0">
                <a:solidFill>
                  <a:srgbClr val="0070C0"/>
                </a:solidFill>
              </a:rPr>
              <a:t>composable architectures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4EDF2-6706-4DE5-9289-C78792245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680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58545-F6E1-D844-A675-B29448261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A3FE5-F189-9B4A-A1D8-3C12F04DF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4A11C-9BFF-AE4A-932C-1293372DC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48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41E065-6AC1-BD4B-8BC8-1DF028C27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63040"/>
            <a:ext cx="11430001" cy="5029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We need</a:t>
            </a:r>
            <a:r>
              <a:rPr lang="en-US" dirty="0"/>
              <a:t>: ultra low-latency networking in datacenters</a:t>
            </a:r>
          </a:p>
          <a:p>
            <a:pPr lvl="1"/>
            <a:r>
              <a:rPr lang="en-US" dirty="0"/>
              <a:t>Emerging scale-out applications: short/critical message latency &amp; tail latency at scale!</a:t>
            </a:r>
          </a:p>
          <a:p>
            <a:pPr lvl="1"/>
            <a:r>
              <a:rPr lang="en-US" dirty="0"/>
              <a:t>Software-defined datacenters, memory disaggregation</a:t>
            </a:r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57C21-1B18-B749-A974-48DB024BC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Executive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15FA5-1BFD-FA46-9637-B6F8BB4B4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3175"/>
            <a:ext cx="2743200" cy="365125"/>
          </a:xfrm>
        </p:spPr>
        <p:txBody>
          <a:bodyPr/>
          <a:lstStyle/>
          <a:p>
            <a:fld id="{8840A91F-A1B3-44C1-9FC1-670A9195970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40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41E065-6AC1-BD4B-8BC8-1DF028C27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3040"/>
            <a:ext cx="11430001" cy="5029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need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ultra low-latency networking in datacenters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Emerging scale-out applications: short/critical message latency &amp; tail latency at scale!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Software-defined datacenters, memory disaggregation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/>
              <a:t>💡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Insight</a:t>
            </a:r>
            <a:r>
              <a:rPr lang="en-US" dirty="0"/>
              <a:t>: What is the goal of networking?</a:t>
            </a:r>
          </a:p>
          <a:p>
            <a:pPr lvl="1"/>
            <a:r>
              <a:rPr lang="en-US" dirty="0"/>
              <a:t>Inter-node memory copy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57C21-1B18-B749-A974-48DB024BC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Executive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15FA5-1BFD-FA46-9637-B6F8BB4B4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3175"/>
            <a:ext cx="2743200" cy="365125"/>
          </a:xfrm>
        </p:spPr>
        <p:txBody>
          <a:bodyPr/>
          <a:lstStyle/>
          <a:p>
            <a:fld id="{8840A91F-A1B3-44C1-9FC1-670A9195970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A7EE89-03BA-B547-AE6F-4D14A86A61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704"/>
          <a:stretch/>
        </p:blipFill>
        <p:spPr>
          <a:xfrm>
            <a:off x="2115578" y="3748512"/>
            <a:ext cx="8315164" cy="2110854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FE128B1-FD40-D645-B875-416340F6CB27}"/>
              </a:ext>
            </a:extLst>
          </p:cNvPr>
          <p:cNvSpPr/>
          <p:nvPr/>
        </p:nvSpPr>
        <p:spPr>
          <a:xfrm>
            <a:off x="4040191" y="4653019"/>
            <a:ext cx="1294228" cy="37982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F055DBB-2E9D-ED4D-A356-8EC86FD87ECF}"/>
              </a:ext>
            </a:extLst>
          </p:cNvPr>
          <p:cNvSpPr/>
          <p:nvPr/>
        </p:nvSpPr>
        <p:spPr>
          <a:xfrm>
            <a:off x="4687305" y="4743071"/>
            <a:ext cx="4360984" cy="1194284"/>
          </a:xfrm>
          <a:custGeom>
            <a:avLst/>
            <a:gdLst>
              <a:gd name="connsiteX0" fmla="*/ 0 w 2785403"/>
              <a:gd name="connsiteY0" fmla="*/ 28135 h 604965"/>
              <a:gd name="connsiteX1" fmla="*/ 1477107 w 2785403"/>
              <a:gd name="connsiteY1" fmla="*/ 604910 h 604965"/>
              <a:gd name="connsiteX2" fmla="*/ 2785403 w 2785403"/>
              <a:gd name="connsiteY2" fmla="*/ 0 h 60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5403" h="604965">
                <a:moveTo>
                  <a:pt x="0" y="28135"/>
                </a:moveTo>
                <a:cubicBezTo>
                  <a:pt x="506436" y="318867"/>
                  <a:pt x="1012873" y="609599"/>
                  <a:pt x="1477107" y="604910"/>
                </a:cubicBezTo>
                <a:cubicBezTo>
                  <a:pt x="1941341" y="600221"/>
                  <a:pt x="2363372" y="300110"/>
                  <a:pt x="2785403" y="0"/>
                </a:cubicBezTo>
              </a:path>
            </a:pathLst>
          </a:custGeom>
          <a:noFill/>
          <a:ln w="50800">
            <a:solidFill>
              <a:schemeClr val="accent2"/>
            </a:solidFill>
            <a:prstDash val="sys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605355-E546-6840-BFB9-D3C349CB7AD6}"/>
              </a:ext>
            </a:extLst>
          </p:cNvPr>
          <p:cNvSpPr txBox="1"/>
          <p:nvPr/>
        </p:nvSpPr>
        <p:spPr>
          <a:xfrm>
            <a:off x="3423409" y="5864818"/>
            <a:ext cx="5345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Picture taken from https://computing.llnl.gov/tutorials/parallel_comp/</a:t>
            </a:r>
          </a:p>
        </p:txBody>
      </p:sp>
    </p:spTree>
    <p:extLst>
      <p:ext uri="{BB962C8B-B14F-4D97-AF65-F5344CB8AC3E}">
        <p14:creationId xmlns:p14="http://schemas.microsoft.com/office/powerpoint/2010/main" val="350690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41E065-6AC1-BD4B-8BC8-1DF028C27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63040"/>
            <a:ext cx="11430001" cy="524800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need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ultra low-latency networking in datacenters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Emerging scale-out applications: short/critical message latency &amp; tail latency at scale!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Software-defined datacenters, memory disaggregation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💡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Insight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What is the goal of networking?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Inter-node memory copy</a:t>
            </a:r>
          </a:p>
          <a:p>
            <a:r>
              <a:rPr lang="en-US" b="1" dirty="0"/>
              <a:t>Net</a:t>
            </a:r>
            <a:r>
              <a:rPr lang="en-US" dirty="0"/>
              <a:t>work-attached </a:t>
            </a:r>
            <a:r>
              <a:rPr lang="en-US" b="1" dirty="0"/>
              <a:t>D</a:t>
            </a:r>
            <a:r>
              <a:rPr lang="en-US" dirty="0"/>
              <a:t>ual-</a:t>
            </a:r>
            <a:r>
              <a:rPr lang="en-US" b="1" dirty="0"/>
              <a:t>I</a:t>
            </a:r>
            <a:r>
              <a:rPr lang="en-US" dirty="0"/>
              <a:t>nline </a:t>
            </a:r>
            <a:r>
              <a:rPr lang="en-US" b="1" dirty="0"/>
              <a:t>M</a:t>
            </a:r>
            <a:r>
              <a:rPr lang="en-US" dirty="0"/>
              <a:t>emory </a:t>
            </a:r>
            <a:r>
              <a:rPr lang="en-US" b="1" dirty="0"/>
              <a:t>M</a:t>
            </a:r>
            <a:r>
              <a:rPr lang="en-US" dirty="0"/>
              <a:t>odule (</a:t>
            </a:r>
            <a:r>
              <a:rPr lang="en-US" b="1" dirty="0" err="1"/>
              <a:t>NetDIMM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B050"/>
                </a:solidFill>
              </a:rPr>
              <a:t>✅ </a:t>
            </a:r>
            <a:r>
              <a:rPr lang="en-US" dirty="0"/>
              <a:t>Remove transactions over PCIe for network TX/RX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B050"/>
                </a:solidFill>
              </a:rPr>
              <a:t>✅ </a:t>
            </a:r>
            <a:r>
              <a:rPr lang="en-US" dirty="0"/>
              <a:t>Higher aggregate system memory bandwidth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B050"/>
                </a:solidFill>
              </a:rPr>
              <a:t>✅ </a:t>
            </a:r>
            <a:r>
              <a:rPr lang="en-US" dirty="0"/>
              <a:t>In-memory buffer cloning support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57C21-1B18-B749-A974-48DB024BC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Executive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15FA5-1BFD-FA46-9637-B6F8BB4B4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3175"/>
            <a:ext cx="2743200" cy="365125"/>
          </a:xfrm>
        </p:spPr>
        <p:txBody>
          <a:bodyPr/>
          <a:lstStyle/>
          <a:p>
            <a:fld id="{8840A91F-A1B3-44C1-9FC1-670A9195970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566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41E065-6AC1-BD4B-8BC8-1DF028C27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63040"/>
            <a:ext cx="11430001" cy="539496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need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ultra low-latency networking in datacenters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Emerging scale-out applications: short/critical message latency &amp; tail latency at scale!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Software-defined datacenters, memory disaggregation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💡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Insight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What is the goal of networking?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Inter-node memory copy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work-attached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ual-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nline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emory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odule (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NetDIMM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B050"/>
                </a:solidFill>
              </a:rPr>
              <a:t>✅ </a:t>
            </a:r>
            <a:r>
              <a:rPr lang="en-US" dirty="0"/>
              <a:t>Remove transactions over PCIe for network TX/RX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B050"/>
                </a:solidFill>
              </a:rPr>
              <a:t>✅ </a:t>
            </a:r>
            <a:r>
              <a:rPr lang="en-US" dirty="0"/>
              <a:t>Higher aggregate system memory bandwidth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B050"/>
                </a:solidFill>
              </a:rPr>
              <a:t>✅ </a:t>
            </a:r>
            <a:r>
              <a:rPr lang="en-US" dirty="0"/>
              <a:t>In-memory buffer cloning support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b="1" dirty="0"/>
              <a:t>Implementation &amp; Performance</a:t>
            </a:r>
            <a:r>
              <a:rPr lang="en-US" dirty="0"/>
              <a:t>: full-stack implementation on gem5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50.7%</a:t>
            </a:r>
            <a:r>
              <a:rPr lang="en-US" b="1" dirty="0"/>
              <a:t> </a:t>
            </a:r>
            <a:r>
              <a:rPr lang="en-US" dirty="0"/>
              <a:t>&amp; </a:t>
            </a:r>
            <a:r>
              <a:rPr lang="en-US" b="1" dirty="0">
                <a:solidFill>
                  <a:srgbClr val="0070C0"/>
                </a:solidFill>
              </a:rPr>
              <a:t>30.9% </a:t>
            </a:r>
            <a:r>
              <a:rPr lang="en-US" dirty="0"/>
              <a:t>lower </a:t>
            </a:r>
            <a:r>
              <a:rPr lang="en-US" dirty="0" err="1"/>
              <a:t>netW</a:t>
            </a:r>
            <a:r>
              <a:rPr lang="en-US" dirty="0"/>
              <a:t> latency &amp; memory interference compared w/ PCIe NIC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57C21-1B18-B749-A974-48DB024BC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Executive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15FA5-1BFD-FA46-9637-B6F8BB4B4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3175"/>
            <a:ext cx="2743200" cy="365125"/>
          </a:xfrm>
        </p:spPr>
        <p:txBody>
          <a:bodyPr/>
          <a:lstStyle/>
          <a:p>
            <a:fld id="{8840A91F-A1B3-44C1-9FC1-670A9195970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38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5BB78-1D6A-4C4B-AAC6-8A07AFD31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3E53E-5933-0245-A4EE-FC8A05C8F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</a:t>
            </a:r>
          </a:p>
          <a:p>
            <a:r>
              <a:rPr lang="en-US"/>
              <a:t>Background</a:t>
            </a:r>
          </a:p>
          <a:p>
            <a:pPr lvl="1"/>
            <a:r>
              <a:rPr lang="en-US"/>
              <a:t>DDR5 asynchronous memory operations</a:t>
            </a:r>
          </a:p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Network-attached DIMM</a:t>
            </a:r>
          </a:p>
          <a:p>
            <a:pPr lvl="1"/>
            <a:r>
              <a:rPr lang="en-US" err="1">
                <a:solidFill>
                  <a:schemeClr val="tx1">
                    <a:lumMod val="50000"/>
                    <a:lumOff val="50000"/>
                  </a:schemeClr>
                </a:solidFill>
              </a:rPr>
              <a:t>NetDIMM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 hardware architecture</a:t>
            </a:r>
          </a:p>
          <a:p>
            <a:pPr lvl="1"/>
            <a:r>
              <a:rPr lang="en-US" err="1">
                <a:solidFill>
                  <a:schemeClr val="tx1">
                    <a:lumMod val="50000"/>
                    <a:lumOff val="50000"/>
                  </a:schemeClr>
                </a:solidFill>
              </a:rPr>
              <a:t>NetDIMM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 software architecture</a:t>
            </a:r>
          </a:p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Evaluation</a:t>
            </a:r>
          </a:p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Conclusion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C59B1-6A99-F74D-BA2B-B32074C7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54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4754</TotalTime>
  <Words>2384</Words>
  <Application>Microsoft Office PowerPoint</Application>
  <PresentationFormat>Widescreen</PresentationFormat>
  <Paragraphs>859</Paragraphs>
  <Slides>45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Calibri Light</vt:lpstr>
      <vt:lpstr>Courier New</vt:lpstr>
      <vt:lpstr>Palatino Linotype</vt:lpstr>
      <vt:lpstr>Wingdings</vt:lpstr>
      <vt:lpstr>Office Theme</vt:lpstr>
      <vt:lpstr>NetDIMM: Low-Latency, Near-Memory Network Interface Architecture </vt:lpstr>
      <vt:lpstr>Current Network Performance Trend in Datacenters</vt:lpstr>
      <vt:lpstr>Current Network Performance Trend in Datacenters</vt:lpstr>
      <vt:lpstr>Current Network Performance Trend in Datacenters</vt:lpstr>
      <vt:lpstr>Executive Summary</vt:lpstr>
      <vt:lpstr>Executive Summary</vt:lpstr>
      <vt:lpstr>Executive Summary</vt:lpstr>
      <vt:lpstr>Executive Summary</vt:lpstr>
      <vt:lpstr>Outline</vt:lpstr>
      <vt:lpstr>Background: DDR5 Asynchronous Memory Access</vt:lpstr>
      <vt:lpstr>Background: DDR5 Asynchronous Memory Access</vt:lpstr>
      <vt:lpstr>Background: DDR5 Asynchronous Memory Access</vt:lpstr>
      <vt:lpstr>Outline</vt:lpstr>
      <vt:lpstr>NetDIMM Overall Architecture</vt:lpstr>
      <vt:lpstr>NetDIMM Overall Architecture</vt:lpstr>
      <vt:lpstr>NetDIMM Overall Architecture</vt:lpstr>
      <vt:lpstr>NetDIMM Overall Architecture</vt:lpstr>
      <vt:lpstr>Higher Aggregate Memory Bandwidth with Commodity DRAM</vt:lpstr>
      <vt:lpstr>Higher Aggregate Memory Bandwidth with Commodity DRAM</vt:lpstr>
      <vt:lpstr>Higher Aggregate Memory Bandwidth with Commodity DRAM</vt:lpstr>
      <vt:lpstr>Higher Aggregate Memory Bandwidth with Commodity DRAM</vt:lpstr>
      <vt:lpstr>Higher Aggregate Memory Bandwidth with Commodity DRAM</vt:lpstr>
      <vt:lpstr>Outline</vt:lpstr>
      <vt:lpstr>NetDIMM Hardware Architecture</vt:lpstr>
      <vt:lpstr>NetDIMM Hardware Architecture</vt:lpstr>
      <vt:lpstr>NetDIMM Hardware Architecture - Optimization</vt:lpstr>
      <vt:lpstr>Outline</vt:lpstr>
      <vt:lpstr>NetDIMM Software Architecture</vt:lpstr>
      <vt:lpstr>NetDIMM Memory Management</vt:lpstr>
      <vt:lpstr>NetDIMM Memory Management</vt:lpstr>
      <vt:lpstr>NetDIMM Packet Reception (RX)</vt:lpstr>
      <vt:lpstr>NetDIMM Packet Reception (RX)</vt:lpstr>
      <vt:lpstr>NetDIMM Packet Reception (RX)</vt:lpstr>
      <vt:lpstr>Experimental Methodology</vt:lpstr>
      <vt:lpstr>Experimental Results – Total Network Latency</vt:lpstr>
      <vt:lpstr>Experimental Results – Total Network Latency</vt:lpstr>
      <vt:lpstr>Experimental Results – Total Network Latency</vt:lpstr>
      <vt:lpstr>Experimental Results – Network Latency Breakdown</vt:lpstr>
      <vt:lpstr>Experimental Results – Network Latency Breakdown</vt:lpstr>
      <vt:lpstr>Experimental Results – Network Latency Breakdown</vt:lpstr>
      <vt:lpstr>Cluster-Level Avg and 99th percentile Network Latency </vt:lpstr>
      <vt:lpstr>Cluster-Level Avg and 99th percentile Network Latency </vt:lpstr>
      <vt:lpstr>Cluster-Level Avg and 99th percentile Network Latency </vt:lpstr>
      <vt:lpstr>Conclusion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NCAP</dc:title>
  <dc:creator>Mohammad Alian</dc:creator>
  <cp:lastModifiedBy>Mohammad Alian</cp:lastModifiedBy>
  <cp:revision>5</cp:revision>
  <dcterms:created xsi:type="dcterms:W3CDTF">2017-01-06T16:36:20Z</dcterms:created>
  <dcterms:modified xsi:type="dcterms:W3CDTF">2020-06-17T22:18:56Z</dcterms:modified>
</cp:coreProperties>
</file>