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39" r:id="rId3"/>
    <p:sldId id="353" r:id="rId4"/>
    <p:sldId id="355" r:id="rId5"/>
    <p:sldId id="354" r:id="rId6"/>
    <p:sldId id="340" r:id="rId7"/>
    <p:sldId id="285" r:id="rId8"/>
    <p:sldId id="341" r:id="rId9"/>
    <p:sldId id="342" r:id="rId10"/>
    <p:sldId id="343" r:id="rId11"/>
    <p:sldId id="344" r:id="rId12"/>
    <p:sldId id="387" r:id="rId13"/>
    <p:sldId id="388" r:id="rId14"/>
    <p:sldId id="351" r:id="rId15"/>
    <p:sldId id="367" r:id="rId16"/>
    <p:sldId id="363" r:id="rId17"/>
    <p:sldId id="360" r:id="rId18"/>
    <p:sldId id="372" r:id="rId19"/>
    <p:sldId id="371" r:id="rId20"/>
    <p:sldId id="373" r:id="rId21"/>
    <p:sldId id="374" r:id="rId22"/>
    <p:sldId id="375" r:id="rId23"/>
    <p:sldId id="376" r:id="rId24"/>
    <p:sldId id="380" r:id="rId25"/>
    <p:sldId id="381" r:id="rId26"/>
    <p:sldId id="382" r:id="rId27"/>
    <p:sldId id="383" r:id="rId28"/>
    <p:sldId id="384" r:id="rId29"/>
    <p:sldId id="385" r:id="rId30"/>
    <p:sldId id="389" r:id="rId31"/>
    <p:sldId id="345" r:id="rId32"/>
    <p:sldId id="409" r:id="rId33"/>
    <p:sldId id="346" r:id="rId34"/>
    <p:sldId id="348" r:id="rId35"/>
    <p:sldId id="350" r:id="rId36"/>
    <p:sldId id="347" r:id="rId37"/>
    <p:sldId id="390" r:id="rId38"/>
    <p:sldId id="391" r:id="rId39"/>
    <p:sldId id="392" r:id="rId40"/>
    <p:sldId id="393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33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Nam Sung" initials="KNS" lastIdx="1" clrIdx="0">
    <p:extLst/>
  </p:cmAuthor>
  <p:cmAuthor id="2" name="Kim, Nam Sung" initials="KNS [2]" lastIdx="1" clrIdx="1">
    <p:extLst/>
  </p:cmAuthor>
  <p:cmAuthor id="3" name="Kim, Nam Sung" initials="KNS [3]" lastIdx="1" clrIdx="2">
    <p:extLst/>
  </p:cmAuthor>
  <p:cmAuthor id="4" name="Kim, Nam Sung" initials="KNS [4]" lastIdx="1" clrIdx="3">
    <p:extLst/>
  </p:cmAuthor>
  <p:cmAuthor id="5" name="Kim, Nam Sung" initials="KNS [5]" lastIdx="1" clrIdx="4">
    <p:extLst/>
  </p:cmAuthor>
  <p:cmAuthor id="6" name="Mohammad Alian" initials="M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620" autoAdjust="0"/>
  </p:normalViewPr>
  <p:slideViewPr>
    <p:cSldViewPr snapToGrid="0">
      <p:cViewPr varScale="1">
        <p:scale>
          <a:sx n="66" d="100"/>
          <a:sy n="66" d="100"/>
        </p:scale>
        <p:origin x="75" y="411"/>
      </p:cViewPr>
      <p:guideLst>
        <p:guide orient="horz" pos="18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ohammad\Dropbox\Research\2018\IISWC2018\pcie\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ohammad\Dropbox\Research\2018\IISWC2018\pci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phys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Sheet1!$D$6:$D$9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Sheet1!$E$6:$E$9</c:f>
              <c:numCache>
                <c:formatCode>General</c:formatCode>
                <c:ptCount val="4"/>
                <c:pt idx="0">
                  <c:v>2.8639999999999999</c:v>
                </c:pt>
                <c:pt idx="1">
                  <c:v>2.88</c:v>
                </c:pt>
                <c:pt idx="2">
                  <c:v>3.0960000000000001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5-4AED-B0FA-B4905EBAA875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L150ns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Sheet1!$D$6:$D$9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Sheet1!$F$6:$F$9</c:f>
              <c:numCache>
                <c:formatCode>General</c:formatCode>
                <c:ptCount val="4"/>
                <c:pt idx="0">
                  <c:v>2.544</c:v>
                </c:pt>
                <c:pt idx="1">
                  <c:v>2.5680000000000001</c:v>
                </c:pt>
                <c:pt idx="2">
                  <c:v>2.5920000000000001</c:v>
                </c:pt>
                <c:pt idx="3">
                  <c:v>2.5920000000000001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5-4AED-B0FA-B4905EBAA875}"/>
            </c:ext>
          </c:extLst>
        </c:ser>
        <c:ser>
          <c:idx val="2"/>
          <c:order val="2"/>
          <c:tx>
            <c:strRef>
              <c:f>Sheet1!$G$5</c:f>
              <c:strCache>
                <c:ptCount val="1"/>
                <c:pt idx="0">
                  <c:v>L100ns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Sheet1!$D$6:$D$9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Sheet1!$G$6:$G$9</c:f>
              <c:numCache>
                <c:formatCode>General</c:formatCode>
                <c:ptCount val="4"/>
                <c:pt idx="0">
                  <c:v>2.5680000000000001</c:v>
                </c:pt>
                <c:pt idx="1">
                  <c:v>2.6080000000000001</c:v>
                </c:pt>
                <c:pt idx="2">
                  <c:v>2.6320000000000001</c:v>
                </c:pt>
                <c:pt idx="3">
                  <c:v>2.6320000000000001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5-4AED-B0FA-B4905EBAA875}"/>
            </c:ext>
          </c:extLst>
        </c:ser>
        <c:ser>
          <c:idx val="3"/>
          <c:order val="3"/>
          <c:tx>
            <c:strRef>
              <c:f>Sheet1!$H$5</c:f>
              <c:strCache>
                <c:ptCount val="1"/>
                <c:pt idx="0">
                  <c:v>L75ns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Sheet1!$D$6:$D$9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Sheet1!$H$6:$H$9</c:f>
              <c:numCache>
                <c:formatCode>General</c:formatCode>
                <c:ptCount val="4"/>
                <c:pt idx="0">
                  <c:v>2.5920000000000001</c:v>
                </c:pt>
                <c:pt idx="1">
                  <c:v>2.6320000000000001</c:v>
                </c:pt>
                <c:pt idx="2">
                  <c:v>2.6480000000000001</c:v>
                </c:pt>
                <c:pt idx="3">
                  <c:v>2.6560000000000001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05-4AED-B0FA-B4905EBAA875}"/>
            </c:ext>
          </c:extLst>
        </c:ser>
        <c:ser>
          <c:idx val="4"/>
          <c:order val="4"/>
          <c:tx>
            <c:strRef>
              <c:f>Sheet1!$I$5</c:f>
              <c:strCache>
                <c:ptCount val="1"/>
                <c:pt idx="0">
                  <c:v>L50ns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Sheet1!$D$6:$D$9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Sheet1!$I$6:$I$9</c:f>
              <c:numCache>
                <c:formatCode>General</c:formatCode>
                <c:ptCount val="4"/>
                <c:pt idx="0">
                  <c:v>2.6160000000000001</c:v>
                </c:pt>
                <c:pt idx="1">
                  <c:v>2.6480000000000001</c:v>
                </c:pt>
                <c:pt idx="2">
                  <c:v>2.6720000000000002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05-4AED-B0FA-B4905EBAA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8586016"/>
        <c:axId val="409101872"/>
      </c:barChart>
      <c:catAx>
        <c:axId val="418586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Block Size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01872"/>
        <c:crosses val="autoZero"/>
        <c:auto val="1"/>
        <c:lblAlgn val="ctr"/>
        <c:lblOffset val="100"/>
        <c:noMultiLvlLbl val="0"/>
      </c:catAx>
      <c:valAx>
        <c:axId val="40910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921762753887462E-2"/>
          <c:y val="3.8929440389294405E-2"/>
          <c:w val="0.89999979837914112"/>
          <c:h val="9.9773933367818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x1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Sheet1!$D$23:$D$26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Sheet1!$E$23:$E$26</c:f>
              <c:numCache>
                <c:formatCode>General</c:formatCode>
                <c:ptCount val="4"/>
                <c:pt idx="0">
                  <c:v>2.48</c:v>
                </c:pt>
                <c:pt idx="1">
                  <c:v>2.504</c:v>
                </c:pt>
                <c:pt idx="2">
                  <c:v>2.52</c:v>
                </c:pt>
                <c:pt idx="3">
                  <c:v>2.528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C-4076-A63F-A86D3D6562F4}"/>
            </c:ext>
          </c:extLst>
        </c:ser>
        <c:ser>
          <c:idx val="1"/>
          <c:order val="1"/>
          <c:tx>
            <c:strRef>
              <c:f>Sheet1!$F$22</c:f>
              <c:strCache>
                <c:ptCount val="1"/>
                <c:pt idx="0">
                  <c:v>x2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Sheet1!$D$23:$D$26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Sheet1!$F$23:$F$26</c:f>
              <c:numCache>
                <c:formatCode>General</c:formatCode>
                <c:ptCount val="4"/>
                <c:pt idx="0">
                  <c:v>4.056</c:v>
                </c:pt>
                <c:pt idx="1">
                  <c:v>4.16</c:v>
                </c:pt>
                <c:pt idx="2">
                  <c:v>4.2080000000000002</c:v>
                </c:pt>
                <c:pt idx="3">
                  <c:v>4.2240000000000002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C-4076-A63F-A86D3D6562F4}"/>
            </c:ext>
          </c:extLst>
        </c:ser>
        <c:ser>
          <c:idx val="2"/>
          <c:order val="2"/>
          <c:tx>
            <c:strRef>
              <c:f>Sheet1!$G$22</c:f>
              <c:strCache>
                <c:ptCount val="1"/>
                <c:pt idx="0">
                  <c:v>x4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Sheet1!$D$23:$D$26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Sheet1!$G$23:$G$26</c:f>
              <c:numCache>
                <c:formatCode>General</c:formatCode>
                <c:ptCount val="4"/>
                <c:pt idx="0">
                  <c:v>4.968</c:v>
                </c:pt>
                <c:pt idx="1">
                  <c:v>5.008</c:v>
                </c:pt>
                <c:pt idx="2">
                  <c:v>5.016</c:v>
                </c:pt>
                <c:pt idx="3">
                  <c:v>5.016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C-4076-A63F-A86D3D6562F4}"/>
            </c:ext>
          </c:extLst>
        </c:ser>
        <c:ser>
          <c:idx val="3"/>
          <c:order val="3"/>
          <c:tx>
            <c:strRef>
              <c:f>Sheet1!$H$22</c:f>
              <c:strCache>
                <c:ptCount val="1"/>
                <c:pt idx="0">
                  <c:v>x8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Sheet1!$D$23:$D$26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Sheet1!$H$23:$H$26</c:f>
              <c:numCache>
                <c:formatCode>General</c:formatCode>
                <c:ptCount val="4"/>
                <c:pt idx="0">
                  <c:v>4.5840000000000005</c:v>
                </c:pt>
                <c:pt idx="1">
                  <c:v>4.72</c:v>
                </c:pt>
                <c:pt idx="2">
                  <c:v>4.7679999999999998</c:v>
                </c:pt>
                <c:pt idx="3">
                  <c:v>4.7919999999999998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6C-4076-A63F-A86D3D656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8586016"/>
        <c:axId val="409101872"/>
      </c:barChart>
      <c:catAx>
        <c:axId val="418586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Block Size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01872"/>
        <c:crosses val="autoZero"/>
        <c:auto val="1"/>
        <c:lblAlgn val="ctr"/>
        <c:lblOffset val="100"/>
        <c:noMultiLvlLbl val="0"/>
      </c:catAx>
      <c:valAx>
        <c:axId val="40910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9.5108687512094527E-3"/>
              <c:y val="0.24851746396358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6C64-57EA-4047-A1A5-3191A254D367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EC48-3B11-4E13-816F-74A75F87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4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8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timer starts from 0 when the last byte of any TLP is sent. It restarts when a new TLP is sent or when an ACK DLLP is received that references a packet in the replay buffer.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>
            <a:lvl2pPr marL="685800" indent="-228600">
              <a:spcBef>
                <a:spcPts val="600"/>
              </a:spcBef>
              <a:buFont typeface="Wingdings" charset="2"/>
              <a:buChar char="ü"/>
              <a:defRPr/>
            </a:lvl2pPr>
            <a:lvl3pPr marL="1143000" indent="-228600">
              <a:spcBef>
                <a:spcPts val="600"/>
              </a:spcBef>
              <a:buFont typeface="Courier New" charset="0"/>
              <a:buChar char="o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8840A91F-A1B3-44C1-9FC1-670A91959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solid-state-drives/optane-ssd-dc-p4800x-mdt-brief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40715120034/http:/www.pcisig.com/developers/main/training_materials/get_document?doc_id=4e00a39acaa5c5a8ee44ebb07baba982e5972c6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CI-S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98" y="866379"/>
            <a:ext cx="10558585" cy="1856926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Palatino Linotype" panose="02040502050505030304" pitchFamily="18" charset="0"/>
              </a:rPr>
              <a:t>Simulating PCI-Express Interconnect for Future System Exploration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101" y="3421380"/>
            <a:ext cx="9745980" cy="22368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dirty="0">
                <a:latin typeface="Palatino Linotype" pitchFamily="18" charset="0"/>
              </a:rPr>
              <a:t>Mohammad Alian</a:t>
            </a:r>
            <a:r>
              <a:rPr lang="en-US" b="1" dirty="0">
                <a:latin typeface="Palatino Linotype" pitchFamily="18" charset="0"/>
              </a:rPr>
              <a:t>, </a:t>
            </a:r>
            <a:r>
              <a:rPr lang="en-US" dirty="0">
                <a:latin typeface="Palatino Linotype" pitchFamily="18" charset="0"/>
              </a:rPr>
              <a:t>Krishna </a:t>
            </a:r>
            <a:r>
              <a:rPr lang="en-US" dirty="0" err="1">
                <a:latin typeface="Palatino Linotype" pitchFamily="18" charset="0"/>
              </a:rPr>
              <a:t>Parasuram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Sirinivasan</a:t>
            </a:r>
            <a:r>
              <a:rPr lang="en-US" dirty="0">
                <a:latin typeface="Palatino Linotype" pitchFamily="18" charset="0"/>
              </a:rPr>
              <a:t>, Nam Sung Kim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Palatino Linotype" pitchFamily="18" charset="0"/>
              </a:rPr>
              <a:t>University of Illinois Urbana-Champaign</a:t>
            </a:r>
          </a:p>
        </p:txBody>
      </p:sp>
      <p:sp>
        <p:nvSpPr>
          <p:cNvPr id="6" name="Rectangle 33"/>
          <p:cNvSpPr txBox="1">
            <a:spLocks noChangeArrowheads="1"/>
          </p:cNvSpPr>
          <p:nvPr/>
        </p:nvSpPr>
        <p:spPr>
          <a:xfrm>
            <a:off x="457200" y="3130997"/>
            <a:ext cx="8229600" cy="237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Palatino Linotyp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86" y="5675315"/>
            <a:ext cx="3909060" cy="10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90C-7A75-4B24-AA4E-DC1CCF42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PCIe Interconnection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F32E-E208-4DFB-B667-6C501309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Layered architecture</a:t>
            </a:r>
          </a:p>
          <a:p>
            <a:pPr lvl="1"/>
            <a:r>
              <a:rPr lang="en-US" dirty="0"/>
              <a:t>Transaction, Data Link, and Physical</a:t>
            </a:r>
          </a:p>
          <a:p>
            <a:r>
              <a:rPr lang="en-US" dirty="0"/>
              <a:t>Transaction Layer Packet (TLP) types</a:t>
            </a:r>
          </a:p>
          <a:p>
            <a:pPr lvl="1"/>
            <a:r>
              <a:rPr lang="en-US" dirty="0"/>
              <a:t>Memory read/write</a:t>
            </a:r>
          </a:p>
          <a:p>
            <a:pPr lvl="1"/>
            <a:r>
              <a:rPr lang="en-US" dirty="0"/>
              <a:t>I/O read/write</a:t>
            </a:r>
          </a:p>
          <a:p>
            <a:pPr lvl="1"/>
            <a:r>
              <a:rPr lang="en-US" dirty="0"/>
              <a:t>Configuration read/write</a:t>
            </a:r>
          </a:p>
          <a:p>
            <a:pPr lvl="1"/>
            <a:r>
              <a:rPr lang="en-US" dirty="0"/>
              <a:t>Messages</a:t>
            </a:r>
          </a:p>
          <a:p>
            <a:pPr lvl="2"/>
            <a:r>
              <a:rPr lang="en-US" dirty="0"/>
              <a:t>Used for events like MSI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FAB65-DD72-4BCB-AACF-1F500CC5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48EC2-5423-45DB-8A1E-0820BA6D1090}"/>
              </a:ext>
            </a:extLst>
          </p:cNvPr>
          <p:cNvSpPr/>
          <p:nvPr/>
        </p:nvSpPr>
        <p:spPr>
          <a:xfrm>
            <a:off x="9444991" y="2172069"/>
            <a:ext cx="1957808" cy="46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Transaction layer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F47657-5758-4C22-828C-5F4EC83A7A87}"/>
              </a:ext>
            </a:extLst>
          </p:cNvPr>
          <p:cNvSpPr/>
          <p:nvPr/>
        </p:nvSpPr>
        <p:spPr>
          <a:xfrm>
            <a:off x="9444991" y="2824358"/>
            <a:ext cx="1957808" cy="46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 link layer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09DA7-BCBD-4D08-A9AC-951DD790E3B1}"/>
              </a:ext>
            </a:extLst>
          </p:cNvPr>
          <p:cNvSpPr/>
          <p:nvPr/>
        </p:nvSpPr>
        <p:spPr>
          <a:xfrm>
            <a:off x="9444991" y="3476647"/>
            <a:ext cx="1957808" cy="46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Physical layer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74513-ED8B-41C8-91A2-CC0AE3094D75}"/>
              </a:ext>
            </a:extLst>
          </p:cNvPr>
          <p:cNvSpPr/>
          <p:nvPr/>
        </p:nvSpPr>
        <p:spPr>
          <a:xfrm>
            <a:off x="9444990" y="1519780"/>
            <a:ext cx="1957807" cy="46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Device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0A042D-C2DC-4201-9EC8-B73FE27D7400}"/>
              </a:ext>
            </a:extLst>
          </p:cNvPr>
          <p:cNvCxnSpPr/>
          <p:nvPr/>
        </p:nvCxnSpPr>
        <p:spPr>
          <a:xfrm>
            <a:off x="10208260" y="3293133"/>
            <a:ext cx="0" cy="18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266AA5-5083-4C37-87F1-55A66034C704}"/>
              </a:ext>
            </a:extLst>
          </p:cNvPr>
          <p:cNvCxnSpPr>
            <a:cxnSpLocks/>
          </p:cNvCxnSpPr>
          <p:nvPr/>
        </p:nvCxnSpPr>
        <p:spPr>
          <a:xfrm flipV="1">
            <a:off x="10581640" y="3293133"/>
            <a:ext cx="0" cy="180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11B16E-3F20-4D2A-AD96-B3B8C5656572}"/>
              </a:ext>
            </a:extLst>
          </p:cNvPr>
          <p:cNvCxnSpPr/>
          <p:nvPr/>
        </p:nvCxnSpPr>
        <p:spPr>
          <a:xfrm>
            <a:off x="10208260" y="2640844"/>
            <a:ext cx="0" cy="18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0557D6-6F57-46DE-BD4B-9E30FB4711E2}"/>
              </a:ext>
            </a:extLst>
          </p:cNvPr>
          <p:cNvCxnSpPr>
            <a:cxnSpLocks/>
          </p:cNvCxnSpPr>
          <p:nvPr/>
        </p:nvCxnSpPr>
        <p:spPr>
          <a:xfrm flipV="1">
            <a:off x="10581640" y="2640844"/>
            <a:ext cx="0" cy="180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533D86-56E9-43BD-9906-CC46A0C1E242}"/>
              </a:ext>
            </a:extLst>
          </p:cNvPr>
          <p:cNvCxnSpPr/>
          <p:nvPr/>
        </p:nvCxnSpPr>
        <p:spPr>
          <a:xfrm>
            <a:off x="10208260" y="1988555"/>
            <a:ext cx="0" cy="18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0CF61-3E23-48F0-A492-226F5F1A3389}"/>
              </a:ext>
            </a:extLst>
          </p:cNvPr>
          <p:cNvCxnSpPr>
            <a:cxnSpLocks/>
          </p:cNvCxnSpPr>
          <p:nvPr/>
        </p:nvCxnSpPr>
        <p:spPr>
          <a:xfrm flipV="1">
            <a:off x="10581640" y="1988555"/>
            <a:ext cx="0" cy="180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5BC070-D3AA-4187-865B-BF2C608C5E59}"/>
              </a:ext>
            </a:extLst>
          </p:cNvPr>
          <p:cNvCxnSpPr>
            <a:cxnSpLocks/>
          </p:cNvCxnSpPr>
          <p:nvPr/>
        </p:nvCxnSpPr>
        <p:spPr>
          <a:xfrm>
            <a:off x="10208260" y="3945422"/>
            <a:ext cx="0" cy="593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07F253-D035-4586-83B8-82A0CCBC0A49}"/>
              </a:ext>
            </a:extLst>
          </p:cNvPr>
          <p:cNvCxnSpPr>
            <a:cxnSpLocks/>
          </p:cNvCxnSpPr>
          <p:nvPr/>
        </p:nvCxnSpPr>
        <p:spPr>
          <a:xfrm>
            <a:off x="10581640" y="3945422"/>
            <a:ext cx="0" cy="5936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55046C-04F6-471C-B61C-4BFFC37DD67F}"/>
              </a:ext>
            </a:extLst>
          </p:cNvPr>
          <p:cNvSpPr txBox="1"/>
          <p:nvPr/>
        </p:nvSpPr>
        <p:spPr>
          <a:xfrm>
            <a:off x="9245854" y="4563944"/>
            <a:ext cx="245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to/from physical layer</a:t>
            </a:r>
          </a:p>
          <a:p>
            <a:r>
              <a:rPr lang="en-US" sz="2000" dirty="0"/>
              <a:t>of another device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12063-4A16-4586-9A30-9F8068257C5B}"/>
              </a:ext>
            </a:extLst>
          </p:cNvPr>
          <p:cNvSpPr/>
          <p:nvPr/>
        </p:nvSpPr>
        <p:spPr>
          <a:xfrm>
            <a:off x="2057400" y="5679440"/>
            <a:ext cx="56388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8A3AAA-F55D-4362-B92D-351618E6FE0D}"/>
              </a:ext>
            </a:extLst>
          </p:cNvPr>
          <p:cNvSpPr/>
          <p:nvPr/>
        </p:nvSpPr>
        <p:spPr>
          <a:xfrm>
            <a:off x="2621280" y="5679440"/>
            <a:ext cx="86868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9256C-BA0B-4F96-9052-186B4D296792}"/>
              </a:ext>
            </a:extLst>
          </p:cNvPr>
          <p:cNvSpPr/>
          <p:nvPr/>
        </p:nvSpPr>
        <p:spPr>
          <a:xfrm>
            <a:off x="3489960" y="5679440"/>
            <a:ext cx="86868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5BA6E5-1274-47DA-AB2E-11C01C9AAB72}"/>
              </a:ext>
            </a:extLst>
          </p:cNvPr>
          <p:cNvSpPr/>
          <p:nvPr/>
        </p:nvSpPr>
        <p:spPr>
          <a:xfrm>
            <a:off x="4358640" y="5679440"/>
            <a:ext cx="277876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203D7-878E-4C10-9163-12A0DB511857}"/>
              </a:ext>
            </a:extLst>
          </p:cNvPr>
          <p:cNvSpPr/>
          <p:nvPr/>
        </p:nvSpPr>
        <p:spPr>
          <a:xfrm>
            <a:off x="7137400" y="5679440"/>
            <a:ext cx="86868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0EB26D-6E04-4C05-802E-B27BFB7387BF}"/>
              </a:ext>
            </a:extLst>
          </p:cNvPr>
          <p:cNvSpPr/>
          <p:nvPr/>
        </p:nvSpPr>
        <p:spPr>
          <a:xfrm>
            <a:off x="8006080" y="5679440"/>
            <a:ext cx="86868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7A3227-A57F-4FB3-9462-A70BCE04346D}"/>
              </a:ext>
            </a:extLst>
          </p:cNvPr>
          <p:cNvSpPr/>
          <p:nvPr/>
        </p:nvSpPr>
        <p:spPr>
          <a:xfrm>
            <a:off x="8874760" y="5679440"/>
            <a:ext cx="58039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8D8B26-A379-41FA-89FC-B3B038F54788}"/>
              </a:ext>
            </a:extLst>
          </p:cNvPr>
          <p:cNvSpPr txBox="1"/>
          <p:nvPr/>
        </p:nvSpPr>
        <p:spPr>
          <a:xfrm>
            <a:off x="2043639" y="5699760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D7CD64-6A42-4B01-BEB4-55538AB6CD2C}"/>
              </a:ext>
            </a:extLst>
          </p:cNvPr>
          <p:cNvSpPr txBox="1"/>
          <p:nvPr/>
        </p:nvSpPr>
        <p:spPr>
          <a:xfrm>
            <a:off x="2820593" y="570992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2CE18-3597-4898-9C9B-D0B81774DB92}"/>
              </a:ext>
            </a:extLst>
          </p:cNvPr>
          <p:cNvSpPr txBox="1"/>
          <p:nvPr/>
        </p:nvSpPr>
        <p:spPr>
          <a:xfrm>
            <a:off x="3505096" y="570484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227F94-2C0C-4301-9224-0F756578E7E4}"/>
              </a:ext>
            </a:extLst>
          </p:cNvPr>
          <p:cNvSpPr txBox="1"/>
          <p:nvPr/>
        </p:nvSpPr>
        <p:spPr>
          <a:xfrm>
            <a:off x="5118593" y="5712608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payload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CD9603-BB70-427C-9227-93E14B900E3A}"/>
              </a:ext>
            </a:extLst>
          </p:cNvPr>
          <p:cNvSpPr txBox="1"/>
          <p:nvPr/>
        </p:nvSpPr>
        <p:spPr>
          <a:xfrm>
            <a:off x="7239726" y="5715000"/>
            <a:ext cx="66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ECRC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E0C019-B7E4-4B6E-B581-9D313B0BD3F2}"/>
              </a:ext>
            </a:extLst>
          </p:cNvPr>
          <p:cNvSpPr txBox="1"/>
          <p:nvPr/>
        </p:nvSpPr>
        <p:spPr>
          <a:xfrm>
            <a:off x="8115523" y="5707528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LCRC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C84773-DEC1-4C2D-923A-A9729ED0FE8D}"/>
              </a:ext>
            </a:extLst>
          </p:cNvPr>
          <p:cNvSpPr txBox="1"/>
          <p:nvPr/>
        </p:nvSpPr>
        <p:spPr>
          <a:xfrm>
            <a:off x="8874760" y="57126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59ECD5-0748-4E0A-8D7C-AE400144ED7F}"/>
              </a:ext>
            </a:extLst>
          </p:cNvPr>
          <p:cNvCxnSpPr>
            <a:cxnSpLocks/>
          </p:cNvCxnSpPr>
          <p:nvPr/>
        </p:nvCxnSpPr>
        <p:spPr>
          <a:xfrm>
            <a:off x="2657333" y="5486400"/>
            <a:ext cx="621742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436F7E-E30A-4BC9-BEC2-2A5B3A177A5B}"/>
              </a:ext>
            </a:extLst>
          </p:cNvPr>
          <p:cNvSpPr txBox="1"/>
          <p:nvPr/>
        </p:nvSpPr>
        <p:spPr>
          <a:xfrm>
            <a:off x="4840916" y="5117068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link layer packet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B4C39C-7A71-44D5-BF4B-F35AC5AECCE4}"/>
              </a:ext>
            </a:extLst>
          </p:cNvPr>
          <p:cNvCxnSpPr/>
          <p:nvPr/>
        </p:nvCxnSpPr>
        <p:spPr>
          <a:xfrm>
            <a:off x="3516917" y="5062368"/>
            <a:ext cx="450098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6F58BBF-8D36-4C2E-98D2-500EEDD119C6}"/>
              </a:ext>
            </a:extLst>
          </p:cNvPr>
          <p:cNvSpPr txBox="1"/>
          <p:nvPr/>
        </p:nvSpPr>
        <p:spPr>
          <a:xfrm>
            <a:off x="4683436" y="4693036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 layer packet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AE6E844-5B60-415E-849A-602CB044D66B}"/>
              </a:ext>
            </a:extLst>
          </p:cNvPr>
          <p:cNvCxnSpPr>
            <a:cxnSpLocks/>
          </p:cNvCxnSpPr>
          <p:nvPr/>
        </p:nvCxnSpPr>
        <p:spPr>
          <a:xfrm>
            <a:off x="2043639" y="6334760"/>
            <a:ext cx="737486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4B3AFBB-0001-4C72-BC6D-69CC135F83F4}"/>
              </a:ext>
            </a:extLst>
          </p:cNvPr>
          <p:cNvSpPr txBox="1"/>
          <p:nvPr/>
        </p:nvSpPr>
        <p:spPr>
          <a:xfrm>
            <a:off x="4843421" y="6386817"/>
            <a:ext cx="21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layer packet</a:t>
            </a:r>
          </a:p>
        </p:txBody>
      </p:sp>
    </p:spTree>
    <p:extLst>
      <p:ext uri="{BB962C8B-B14F-4D97-AF65-F5344CB8AC3E}">
        <p14:creationId xmlns:p14="http://schemas.microsoft.com/office/powerpoint/2010/main" val="70160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45C-8FFF-4D3F-8F5C-44D501A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Enable PCIe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E0DF-21DC-41BD-B8AE-6A25BB39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Take a PCI device model as a base and enable it to work with PCI Express driver</a:t>
            </a:r>
          </a:p>
          <a:p>
            <a:pPr lvl="1"/>
            <a:r>
              <a:rPr lang="en-US" dirty="0"/>
              <a:t>Define necessary configuration space registers and data structures</a:t>
            </a:r>
          </a:p>
          <a:p>
            <a:pPr lvl="1"/>
            <a:r>
              <a:rPr lang="en-US" dirty="0"/>
              <a:t>Enable the driver to read/write from/to the configuration space</a:t>
            </a:r>
          </a:p>
          <a:p>
            <a:pPr lvl="1"/>
            <a:r>
              <a:rPr lang="en-US" dirty="0"/>
              <a:t>Set read-only configuration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</a:t>
            </a:r>
            <a:r>
              <a:rPr lang="en-US" i="1" dirty="0"/>
              <a:t>root complex</a:t>
            </a:r>
            <a:r>
              <a:rPr lang="en-US" dirty="0"/>
              <a:t> and </a:t>
            </a:r>
            <a:r>
              <a:rPr lang="en-US" i="1" dirty="0"/>
              <a:t>PCIe switch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Create a functional model that represents PCIe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timing models for PCIe link and switches</a:t>
            </a:r>
          </a:p>
          <a:p>
            <a:pPr lvl="1"/>
            <a:r>
              <a:rPr lang="en-US" dirty="0"/>
              <a:t>Configurable latency and bandwidth</a:t>
            </a:r>
          </a:p>
          <a:p>
            <a:pPr lvl="1"/>
            <a:r>
              <a:rPr lang="en-US" dirty="0"/>
              <a:t>ACK/NAK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D45-D4E3-469A-8927-040967BE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7D1B28-9E2E-430F-9153-73C4DAEFE11F}"/>
              </a:ext>
            </a:extLst>
          </p:cNvPr>
          <p:cNvSpPr/>
          <p:nvPr/>
        </p:nvSpPr>
        <p:spPr>
          <a:xfrm>
            <a:off x="304800" y="1417321"/>
            <a:ext cx="11485880" cy="2103120"/>
          </a:xfrm>
          <a:prstGeom prst="roundRect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B6395-CBAC-4BAF-806C-B17BD5978433}"/>
              </a:ext>
            </a:extLst>
          </p:cNvPr>
          <p:cNvSpPr txBox="1"/>
          <p:nvPr/>
        </p:nvSpPr>
        <p:spPr>
          <a:xfrm>
            <a:off x="8914293" y="3033375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Enable functionality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FCEA09-354D-4E51-99CE-0B82E61228DC}"/>
              </a:ext>
            </a:extLst>
          </p:cNvPr>
          <p:cNvSpPr/>
          <p:nvPr/>
        </p:nvSpPr>
        <p:spPr>
          <a:xfrm>
            <a:off x="304800" y="3581400"/>
            <a:ext cx="11485880" cy="2357120"/>
          </a:xfrm>
          <a:prstGeom prst="roundRect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9A8E5-DEE3-46F3-ADB8-966D2474C07A}"/>
              </a:ext>
            </a:extLst>
          </p:cNvPr>
          <p:cNvSpPr txBox="1"/>
          <p:nvPr/>
        </p:nvSpPr>
        <p:spPr>
          <a:xfrm>
            <a:off x="7960506" y="5394961"/>
            <a:ext cx="36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Add performance modeling</a:t>
            </a:r>
          </a:p>
        </p:txBody>
      </p:sp>
    </p:spTree>
    <p:extLst>
      <p:ext uri="{BB962C8B-B14F-4D97-AF65-F5344CB8AC3E}">
        <p14:creationId xmlns:p14="http://schemas.microsoft.com/office/powerpoint/2010/main" val="26660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45C-8FFF-4D3F-8F5C-44D501A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Enable PCIe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E0DF-21DC-41BD-B8AE-6A25BB39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Take a PCI device model as a base and enable it to work with PCI Express driver</a:t>
            </a:r>
          </a:p>
          <a:p>
            <a:pPr lvl="1"/>
            <a:r>
              <a:rPr lang="en-US" dirty="0"/>
              <a:t>Define necessary configuration space registers and data structures</a:t>
            </a:r>
          </a:p>
          <a:p>
            <a:pPr lvl="1"/>
            <a:r>
              <a:rPr lang="en-US" dirty="0"/>
              <a:t>Enable the driver to read/write from/to the configuration space</a:t>
            </a:r>
          </a:p>
          <a:p>
            <a:pPr lvl="1"/>
            <a:r>
              <a:rPr lang="en-US" dirty="0"/>
              <a:t>Set read-only configuration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</a:t>
            </a:r>
            <a:r>
              <a:rPr lang="en-US" i="1" dirty="0"/>
              <a:t>root complex</a:t>
            </a:r>
            <a:r>
              <a:rPr lang="en-US" dirty="0"/>
              <a:t> and </a:t>
            </a:r>
            <a:r>
              <a:rPr lang="en-US" i="1" dirty="0"/>
              <a:t>PCIe switch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Create a model that represents PCIe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a PCIe link model</a:t>
            </a:r>
          </a:p>
          <a:p>
            <a:pPr lvl="1"/>
            <a:r>
              <a:rPr lang="en-US" dirty="0"/>
              <a:t>Configurable latency and bandwidth</a:t>
            </a:r>
          </a:p>
          <a:p>
            <a:pPr lvl="1"/>
            <a:r>
              <a:rPr lang="en-US" dirty="0"/>
              <a:t>ACK/NAK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D45-D4E3-469A-8927-040967BE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9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45C-8FFF-4D3F-8F5C-44D501A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Enable PCIe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E0DF-21DC-41BD-B8AE-6A25BB39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Take a PCI device model as a base and enable it to work with PCI Express driver</a:t>
            </a:r>
          </a:p>
          <a:p>
            <a:pPr lvl="1"/>
            <a:r>
              <a:rPr lang="en-US" dirty="0"/>
              <a:t>Define necessary configuration space registers and data structures</a:t>
            </a:r>
          </a:p>
          <a:p>
            <a:pPr lvl="1"/>
            <a:r>
              <a:rPr lang="en-US" dirty="0"/>
              <a:t>Enable the driver to read/write from/to the configuration space</a:t>
            </a:r>
          </a:p>
          <a:p>
            <a:pPr lvl="1"/>
            <a:r>
              <a:rPr lang="en-US" dirty="0"/>
              <a:t>Set read-only configuration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Implement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root complex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PCIe switch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models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Create a model that represents PCIe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Implement a PCIe link model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Configurable latency and bandwidth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ACK/NAK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D45-D4E3-469A-8927-040967BE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0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1E72-5A08-45C2-BDE8-969F4626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PCI-Express Endpoint Configuration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DE47-B7C0-40F3-9DC9-7FBE7AB4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25DA7-A0B2-4881-AD86-273B6A3D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B028ED-F5C1-46A8-85BF-AF95F614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69" y="1555614"/>
            <a:ext cx="4714875" cy="4757933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06D4C66-96F0-456C-86B1-746EFE82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2" y="2829876"/>
            <a:ext cx="4714875" cy="2295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286E97-EC39-43D5-A10A-389326553DAD}"/>
              </a:ext>
            </a:extLst>
          </p:cNvPr>
          <p:cNvSpPr txBox="1"/>
          <p:nvPr/>
        </p:nvSpPr>
        <p:spPr>
          <a:xfrm>
            <a:off x="2327790" y="6228435"/>
            <a:ext cx="406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Endpoint Configuration 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B6F0C5-B625-4C68-8CE0-0D1395C0CE3E}"/>
              </a:ext>
            </a:extLst>
          </p:cNvPr>
          <p:cNvCxnSpPr>
            <a:cxnSpLocks/>
          </p:cNvCxnSpPr>
          <p:nvPr/>
        </p:nvCxnSpPr>
        <p:spPr>
          <a:xfrm flipV="1">
            <a:off x="6661150" y="2997200"/>
            <a:ext cx="430212" cy="22034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17250A-7064-49C8-BDDA-1BC4DD7D21F2}"/>
              </a:ext>
            </a:extLst>
          </p:cNvPr>
          <p:cNvCxnSpPr>
            <a:cxnSpLocks/>
          </p:cNvCxnSpPr>
          <p:nvPr/>
        </p:nvCxnSpPr>
        <p:spPr>
          <a:xfrm flipV="1">
            <a:off x="6705600" y="5067300"/>
            <a:ext cx="385762" cy="4889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89575D4F-7629-4AB1-BF7C-B4AF2C1F34D8}"/>
              </a:ext>
            </a:extLst>
          </p:cNvPr>
          <p:cNvSpPr/>
          <p:nvPr/>
        </p:nvSpPr>
        <p:spPr>
          <a:xfrm>
            <a:off x="1741058" y="1885950"/>
            <a:ext cx="430212" cy="3784600"/>
          </a:xfrm>
          <a:prstGeom prst="leftBrace">
            <a:avLst>
              <a:gd name="adj1" fmla="val 43757"/>
              <a:gd name="adj2" fmla="val 498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55037-4DD0-4EBC-83D7-2BDAE0E8F21A}"/>
              </a:ext>
            </a:extLst>
          </p:cNvPr>
          <p:cNvSpPr txBox="1"/>
          <p:nvPr/>
        </p:nvSpPr>
        <p:spPr>
          <a:xfrm>
            <a:off x="225332" y="3397250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256Bytes</a:t>
            </a:r>
          </a:p>
          <a:p>
            <a:pPr algn="ctr"/>
            <a:r>
              <a:rPr lang="en-US" b="1" dirty="0"/>
              <a:t>PCI and PCIe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35389DE8-2A3A-476F-B0BB-0DA70AD743C7}"/>
              </a:ext>
            </a:extLst>
          </p:cNvPr>
          <p:cNvSpPr/>
          <p:nvPr/>
        </p:nvSpPr>
        <p:spPr>
          <a:xfrm>
            <a:off x="1747406" y="5707825"/>
            <a:ext cx="430212" cy="489776"/>
          </a:xfrm>
          <a:prstGeom prst="leftBrace">
            <a:avLst>
              <a:gd name="adj1" fmla="val 43757"/>
              <a:gd name="adj2" fmla="val 498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3AE495-AE5D-490A-9B5A-F5F6F3E6A8BD}"/>
              </a:ext>
            </a:extLst>
          </p:cNvPr>
          <p:cNvSpPr txBox="1"/>
          <p:nvPr/>
        </p:nvSpPr>
        <p:spPr>
          <a:xfrm>
            <a:off x="348458" y="576804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PCIe only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67198-6891-4AAC-A8FA-70E9FFE8ED26}"/>
              </a:ext>
            </a:extLst>
          </p:cNvPr>
          <p:cNvSpPr/>
          <p:nvPr/>
        </p:nvSpPr>
        <p:spPr>
          <a:xfrm>
            <a:off x="2470150" y="1885950"/>
            <a:ext cx="1892300" cy="1905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6E3A0C-77F8-4A2F-9E20-355855296EA7}"/>
              </a:ext>
            </a:extLst>
          </p:cNvPr>
          <p:cNvSpPr/>
          <p:nvPr/>
        </p:nvSpPr>
        <p:spPr>
          <a:xfrm>
            <a:off x="4362450" y="1885950"/>
            <a:ext cx="1946910" cy="1905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99D9C-9092-4F0D-B3A1-271D93E8BF44}"/>
              </a:ext>
            </a:extLst>
          </p:cNvPr>
          <p:cNvSpPr txBox="1"/>
          <p:nvPr/>
        </p:nvSpPr>
        <p:spPr>
          <a:xfrm>
            <a:off x="7053037" y="1555614"/>
            <a:ext cx="456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match a device with a device driver</a:t>
            </a:r>
          </a:p>
        </p:txBody>
      </p:sp>
    </p:spTree>
    <p:extLst>
      <p:ext uri="{BB962C8B-B14F-4D97-AF65-F5344CB8AC3E}">
        <p14:creationId xmlns:p14="http://schemas.microsoft.com/office/powerpoint/2010/main" val="33081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48DA-CE26-492D-B750-DE48993C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P2P Bridge Configuration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1E97-CA7B-436A-A94A-BBBD2371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08BCD-D6C9-4030-AEAE-F089A61D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24164B-7FEA-45A9-AE9B-332237261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68" y="1463039"/>
            <a:ext cx="7129830" cy="492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BD8B8A-AEB2-4681-8314-14CCCBD9E91C}"/>
              </a:ext>
            </a:extLst>
          </p:cNvPr>
          <p:cNvSpPr/>
          <p:nvPr/>
        </p:nvSpPr>
        <p:spPr>
          <a:xfrm>
            <a:off x="4419600" y="2609851"/>
            <a:ext cx="1752600" cy="283368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67CC-B9D5-40CC-AE2D-BBAD039D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158C-AEB5-49C3-BEDC-4B9560A9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system boot up</a:t>
            </a:r>
          </a:p>
          <a:p>
            <a:r>
              <a:rPr lang="en-US" dirty="0"/>
              <a:t>Detect active PCIe devices</a:t>
            </a:r>
          </a:p>
          <a:p>
            <a:r>
              <a:rPr lang="en-US" dirty="0"/>
              <a:t>Initialize their Base Address Register (BAR)</a:t>
            </a:r>
          </a:p>
          <a:p>
            <a:r>
              <a:rPr lang="en-US" dirty="0"/>
              <a:t>Uses </a:t>
            </a:r>
            <a:r>
              <a:rPr lang="en-US" dirty="0" err="1"/>
              <a:t>Bus:Device:Function</a:t>
            </a:r>
            <a:r>
              <a:rPr lang="en-US" dirty="0"/>
              <a:t> (BDF) addressing</a:t>
            </a:r>
          </a:p>
          <a:p>
            <a:pPr lvl="1"/>
            <a:r>
              <a:rPr lang="en-US" dirty="0"/>
              <a:t>00:02.0  =&gt; bus 0, device 2, function 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4CE1E-6FA9-4413-A9C2-A0D4F654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4099784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48055" y="321785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8039779" y="2294521"/>
            <a:ext cx="81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P2P</a:t>
            </a:r>
          </a:p>
          <a:p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61729" y="2296749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83679" y="2294188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86677" y="4733533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8008627" y="4735761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330577" y="4733200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8039324" y="3603320"/>
            <a:ext cx="8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P2P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581747" y="6320357"/>
            <a:ext cx="12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endpoint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12118" y="3955864"/>
            <a:ext cx="117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endpoint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4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</a:p>
          <a:p>
            <a:r>
              <a:rPr lang="en-US" dirty="0"/>
              <a:t>sub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7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</a:p>
          <a:p>
            <a:r>
              <a:rPr lang="en-US" dirty="0"/>
              <a:t>sub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</p:spTree>
    <p:extLst>
      <p:ext uri="{BB962C8B-B14F-4D97-AF65-F5344CB8AC3E}">
        <p14:creationId xmlns:p14="http://schemas.microsoft.com/office/powerpoint/2010/main" val="34477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BBA9-054C-42F2-9068-1D6B8A67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33" y="1716604"/>
            <a:ext cx="6333607" cy="4639746"/>
          </a:xfrm>
        </p:spPr>
        <p:txBody>
          <a:bodyPr>
            <a:normAutofit/>
          </a:bodyPr>
          <a:lstStyle/>
          <a:p>
            <a:r>
              <a:rPr lang="en-US" sz="2600" dirty="0"/>
              <a:t>PCIe is the dominant I/O interconnection technology</a:t>
            </a:r>
          </a:p>
          <a:p>
            <a:pPr lvl="1"/>
            <a:r>
              <a:rPr lang="en-US" sz="2600" dirty="0"/>
              <a:t>Network Interface Card</a:t>
            </a:r>
          </a:p>
          <a:p>
            <a:pPr lvl="1"/>
            <a:r>
              <a:rPr lang="en-US" sz="2600" dirty="0"/>
              <a:t>GPU</a:t>
            </a:r>
          </a:p>
          <a:p>
            <a:pPr lvl="1"/>
            <a:r>
              <a:rPr lang="en-US" sz="2600" dirty="0"/>
              <a:t>SSD</a:t>
            </a:r>
          </a:p>
          <a:p>
            <a:pPr lvl="1"/>
            <a:r>
              <a:rPr lang="en-US" sz="2600" dirty="0"/>
              <a:t>Accelerators</a:t>
            </a:r>
          </a:p>
          <a:p>
            <a:pPr lvl="1"/>
            <a:r>
              <a:rPr lang="en-US" sz="2600" dirty="0"/>
              <a:t>Memory Drive Technology</a:t>
            </a:r>
          </a:p>
          <a:p>
            <a:pPr lvl="1"/>
            <a:r>
              <a:rPr lang="en-US" sz="2600" dirty="0"/>
              <a:t>Emerging rack-scale systems</a:t>
            </a:r>
            <a:endParaRPr lang="en-US" sz="24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95BB89-5C10-4CA0-93EE-E771677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33" y="430073"/>
            <a:ext cx="5962767" cy="899454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7" name="Picture 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88AFE626-1372-4C4D-9D74-DDC54DBA7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4" b="-2"/>
          <a:stretch/>
        </p:blipFill>
        <p:spPr>
          <a:xfrm>
            <a:off x="20" y="-1"/>
            <a:ext cx="3231403" cy="3162749"/>
          </a:xfrm>
          <a:prstGeom prst="rect">
            <a:avLst/>
          </a:prstGeom>
        </p:spPr>
      </p:pic>
      <p:pic>
        <p:nvPicPr>
          <p:cNvPr id="5" name="Picture 4" descr="A circuit board&#10;&#10;Description generated with high confidence">
            <a:extLst>
              <a:ext uri="{FF2B5EF4-FFF2-40B4-BE49-F238E27FC236}">
                <a16:creationId xmlns:a16="http://schemas.microsoft.com/office/drawing/2014/main" id="{AF89996E-D548-46D9-B071-E8D3F6322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2268" b="-4"/>
          <a:stretch/>
        </p:blipFill>
        <p:spPr>
          <a:xfrm>
            <a:off x="3494609" y="94073"/>
            <a:ext cx="1795079" cy="1385104"/>
          </a:xfrm>
          <a:prstGeom prst="rect">
            <a:avLst/>
          </a:prstGeom>
        </p:spPr>
      </p:pic>
      <p:pic>
        <p:nvPicPr>
          <p:cNvPr id="12" name="Picture 11" descr="A circuit board&#10;&#10;Description generated with very high confidence">
            <a:extLst>
              <a:ext uri="{FF2B5EF4-FFF2-40B4-BE49-F238E27FC236}">
                <a16:creationId xmlns:a16="http://schemas.microsoft.com/office/drawing/2014/main" id="{B1B08FD8-7AB9-49C0-AC8B-4D441AF73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4" b="9597"/>
          <a:stretch/>
        </p:blipFill>
        <p:spPr>
          <a:xfrm>
            <a:off x="3427674" y="1670461"/>
            <a:ext cx="1638395" cy="1299737"/>
          </a:xfrm>
          <a:prstGeom prst="rect">
            <a:avLst/>
          </a:prstGeom>
        </p:spPr>
      </p:pic>
      <p:pic>
        <p:nvPicPr>
          <p:cNvPr id="8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25D8808D-BAA0-44F6-94B6-C5C62A269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8873"/>
          <a:stretch/>
        </p:blipFill>
        <p:spPr>
          <a:xfrm>
            <a:off x="0" y="4185812"/>
            <a:ext cx="2442754" cy="193529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BA7D1E82-4742-4F4F-8510-18EB68A9B1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4" b="4"/>
          <a:stretch/>
        </p:blipFill>
        <p:spPr>
          <a:xfrm>
            <a:off x="2423948" y="3533033"/>
            <a:ext cx="2804603" cy="13680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1C346-1D94-433A-B526-57469E88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40A91F-A1B3-44C1-9FC1-670A91959705}" type="slidenum"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68DAF5C5-4ED3-4E8D-A941-8C96491B2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15" y="5198471"/>
            <a:ext cx="3137118" cy="13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</p:spTree>
    <p:extLst>
      <p:ext uri="{BB962C8B-B14F-4D97-AF65-F5344CB8AC3E}">
        <p14:creationId xmlns:p14="http://schemas.microsoft.com/office/powerpoint/2010/main" val="7831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</p:spTree>
    <p:extLst>
      <p:ext uri="{BB962C8B-B14F-4D97-AF65-F5344CB8AC3E}">
        <p14:creationId xmlns:p14="http://schemas.microsoft.com/office/powerpoint/2010/main" val="376099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325955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87240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301212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3675225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79308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82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</a:t>
            </a:r>
          </a:p>
          <a:p>
            <a:r>
              <a:rPr lang="en-US" dirty="0"/>
              <a:t>sub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</p:spTree>
    <p:extLst>
      <p:ext uri="{BB962C8B-B14F-4D97-AF65-F5344CB8AC3E}">
        <p14:creationId xmlns:p14="http://schemas.microsoft.com/office/powerpoint/2010/main" val="460511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7191306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90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1F6246-425A-4D2B-BFAF-2D592420BC02}"/>
              </a:ext>
            </a:extLst>
          </p:cNvPr>
          <p:cNvSpPr txBox="1"/>
          <p:nvPr/>
        </p:nvSpPr>
        <p:spPr>
          <a:xfrm>
            <a:off x="10358004" y="31495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4</a:t>
            </a:r>
          </a:p>
        </p:txBody>
      </p:sp>
    </p:spTree>
    <p:extLst>
      <p:ext uri="{BB962C8B-B14F-4D97-AF65-F5344CB8AC3E}">
        <p14:creationId xmlns:p14="http://schemas.microsoft.com/office/powerpoint/2010/main" val="397193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37FF97-F996-4033-8C58-F7669F4C5728}"/>
              </a:ext>
            </a:extLst>
          </p:cNvPr>
          <p:cNvSpPr/>
          <p:nvPr/>
        </p:nvSpPr>
        <p:spPr>
          <a:xfrm>
            <a:off x="7827293" y="1591116"/>
            <a:ext cx="3824255" cy="1563275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A8F7-E285-43B9-B474-EE2422E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Enumeration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3A5-F8B4-4377-9B7E-029E37C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3039"/>
            <a:ext cx="6236129" cy="5029200"/>
          </a:xfrm>
        </p:spPr>
        <p:txBody>
          <a:bodyPr/>
          <a:lstStyle/>
          <a:p>
            <a:r>
              <a:rPr lang="en-US" dirty="0"/>
              <a:t>Before PCIe Enumeration</a:t>
            </a:r>
          </a:p>
          <a:p>
            <a:pPr lvl="1"/>
            <a:r>
              <a:rPr lang="en-US" dirty="0"/>
              <a:t>Assuming single function devices (function number is 0 for all devices)</a:t>
            </a:r>
          </a:p>
          <a:p>
            <a:r>
              <a:rPr lang="en-US" dirty="0"/>
              <a:t>Enumeration sets:</a:t>
            </a:r>
          </a:p>
          <a:p>
            <a:pPr lvl="1"/>
            <a:r>
              <a:rPr lang="en-US" dirty="0"/>
              <a:t>Bus number</a:t>
            </a:r>
          </a:p>
          <a:p>
            <a:pPr lvl="1"/>
            <a:r>
              <a:rPr lang="en-US" dirty="0"/>
              <a:t>Secondary bus number (sec)</a:t>
            </a:r>
          </a:p>
          <a:p>
            <a:pPr lvl="2"/>
            <a:r>
              <a:rPr lang="en-US" dirty="0"/>
              <a:t>Minimum bus number in the tree </a:t>
            </a:r>
          </a:p>
          <a:p>
            <a:pPr lvl="1"/>
            <a:r>
              <a:rPr lang="en-US" dirty="0"/>
              <a:t>Subordinate bus number (sub)</a:t>
            </a:r>
          </a:p>
          <a:p>
            <a:pPr lvl="2"/>
            <a:r>
              <a:rPr lang="en-US" dirty="0"/>
              <a:t>Maximum bus number in the tree</a:t>
            </a:r>
          </a:p>
          <a:p>
            <a:r>
              <a:rPr lang="en-US" dirty="0"/>
              <a:t>Initialize BAR using BDF addressing</a:t>
            </a:r>
          </a:p>
          <a:p>
            <a:pPr lvl="1"/>
            <a:r>
              <a:rPr lang="en-US" dirty="0"/>
              <a:t>assign IO and memory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384-F329-402A-992B-E610E18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E86A-6DE0-4000-B82B-B1B7B0181373}"/>
              </a:ext>
            </a:extLst>
          </p:cNvPr>
          <p:cNvSpPr/>
          <p:nvPr/>
        </p:nvSpPr>
        <p:spPr>
          <a:xfrm>
            <a:off x="8034195" y="2320173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17AB4-9087-4D2E-8E4A-42FB12F46412}"/>
              </a:ext>
            </a:extLst>
          </p:cNvPr>
          <p:cNvGrpSpPr/>
          <p:nvPr/>
        </p:nvGrpSpPr>
        <p:grpSpPr>
          <a:xfrm>
            <a:off x="8445719" y="1874005"/>
            <a:ext cx="2618472" cy="443631"/>
            <a:chOff x="5613400" y="3854340"/>
            <a:chExt cx="3202939" cy="5779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1A2A84-D47C-44D3-A87C-DD4A21A7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E45B96-94B3-4D43-9294-5EAB21C9A740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7C62-3685-4C9F-9C15-195B497B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176D1-7261-441C-8FCF-3F020F33B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20A1F-706C-45F6-B2CA-C938B674C292}"/>
              </a:ext>
            </a:extLst>
          </p:cNvPr>
          <p:cNvSpPr/>
          <p:nvPr/>
        </p:nvSpPr>
        <p:spPr>
          <a:xfrm>
            <a:off x="9138514" y="1591117"/>
            <a:ext cx="1276350" cy="331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5C535-218E-4C05-BB28-BEC2369D4359}"/>
              </a:ext>
            </a:extLst>
          </p:cNvPr>
          <p:cNvSpPr txBox="1"/>
          <p:nvPr/>
        </p:nvSpPr>
        <p:spPr>
          <a:xfrm>
            <a:off x="10366847" y="121197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D61EB-94CC-41D3-9811-814080F9813A}"/>
              </a:ext>
            </a:extLst>
          </p:cNvPr>
          <p:cNvSpPr txBox="1"/>
          <p:nvPr/>
        </p:nvSpPr>
        <p:spPr>
          <a:xfrm>
            <a:off x="9450306" y="3646439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Switch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A48206-FF5D-4E4B-A339-BE655B5F9A80}"/>
              </a:ext>
            </a:extLst>
          </p:cNvPr>
          <p:cNvCxnSpPr>
            <a:cxnSpLocks/>
            <a:stCxn id="45" idx="2"/>
            <a:endCxn id="77" idx="0"/>
          </p:cNvCxnSpPr>
          <p:nvPr/>
        </p:nvCxnSpPr>
        <p:spPr>
          <a:xfrm flipH="1">
            <a:off x="8467205" y="3217851"/>
            <a:ext cx="7261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D079FBB-9816-44FA-9F27-FE4FC7330003}"/>
              </a:ext>
            </a:extLst>
          </p:cNvPr>
          <p:cNvSpPr txBox="1"/>
          <p:nvPr/>
        </p:nvSpPr>
        <p:spPr>
          <a:xfrm>
            <a:off x="7995786" y="2294521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dirty="0"/>
              <a:t>sub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ABCCD4-3FD8-4E9A-845E-A6D949244C4B}"/>
              </a:ext>
            </a:extLst>
          </p:cNvPr>
          <p:cNvSpPr/>
          <p:nvPr/>
        </p:nvSpPr>
        <p:spPr>
          <a:xfrm>
            <a:off x="9356145" y="2322401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CFB02-42BE-40FC-AC46-82B6FCD72E86}"/>
              </a:ext>
            </a:extLst>
          </p:cNvPr>
          <p:cNvSpPr txBox="1"/>
          <p:nvPr/>
        </p:nvSpPr>
        <p:spPr>
          <a:xfrm>
            <a:off x="9358661" y="2296749"/>
            <a:ext cx="90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DBE8D0-908F-426D-980D-95F465F8781E}"/>
              </a:ext>
            </a:extLst>
          </p:cNvPr>
          <p:cNvSpPr/>
          <p:nvPr/>
        </p:nvSpPr>
        <p:spPr>
          <a:xfrm>
            <a:off x="10678095" y="2319840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FFFFA-4F8D-42C4-BE79-24C7047DCF52}"/>
              </a:ext>
            </a:extLst>
          </p:cNvPr>
          <p:cNvSpPr txBox="1"/>
          <p:nvPr/>
        </p:nvSpPr>
        <p:spPr>
          <a:xfrm>
            <a:off x="10627294" y="2294188"/>
            <a:ext cx="88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9F5A0F-19C8-4DF2-B2D1-70173ED65289}"/>
              </a:ext>
            </a:extLst>
          </p:cNvPr>
          <p:cNvSpPr/>
          <p:nvPr/>
        </p:nvSpPr>
        <p:spPr>
          <a:xfrm>
            <a:off x="6474191" y="3628972"/>
            <a:ext cx="3824255" cy="1964431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8E1985-02FA-4554-B8DE-18F788BDE25F}"/>
              </a:ext>
            </a:extLst>
          </p:cNvPr>
          <p:cNvSpPr/>
          <p:nvPr/>
        </p:nvSpPr>
        <p:spPr>
          <a:xfrm>
            <a:off x="6681093" y="4759185"/>
            <a:ext cx="823048" cy="836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C1331F-2262-433D-80AA-297559AC5287}"/>
              </a:ext>
            </a:extLst>
          </p:cNvPr>
          <p:cNvGrpSpPr/>
          <p:nvPr/>
        </p:nvGrpSpPr>
        <p:grpSpPr>
          <a:xfrm>
            <a:off x="7092617" y="4313017"/>
            <a:ext cx="2618472" cy="443631"/>
            <a:chOff x="5613400" y="3854340"/>
            <a:chExt cx="3202939" cy="57795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C34999-BD52-4EE6-9D81-780669A2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3400" y="4218237"/>
              <a:ext cx="0" cy="214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68D70-C0C3-42AB-9FF1-E859C5A90CB3}"/>
                </a:ext>
              </a:extLst>
            </p:cNvPr>
            <p:cNvCxnSpPr/>
            <p:nvPr/>
          </p:nvCxnSpPr>
          <p:spPr>
            <a:xfrm>
              <a:off x="5621019" y="4218237"/>
              <a:ext cx="3195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F596D9-E5F5-47A6-BF72-51EF01169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720" y="4218237"/>
              <a:ext cx="0" cy="19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FCC5DE-9AEC-4FFB-9E45-9273B05CF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680" y="3854340"/>
              <a:ext cx="0" cy="57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1B75F1D-EA38-4011-92DB-C0EF9965167C}"/>
              </a:ext>
            </a:extLst>
          </p:cNvPr>
          <p:cNvSpPr txBox="1"/>
          <p:nvPr/>
        </p:nvSpPr>
        <p:spPr>
          <a:xfrm>
            <a:off x="6635878" y="4733533"/>
            <a:ext cx="96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CB80DC-DAE6-4DA7-A9A3-6B177BAAB8E0}"/>
              </a:ext>
            </a:extLst>
          </p:cNvPr>
          <p:cNvSpPr/>
          <p:nvPr/>
        </p:nvSpPr>
        <p:spPr>
          <a:xfrm>
            <a:off x="8003043" y="4761413"/>
            <a:ext cx="823048" cy="834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065E8-4B28-4BBC-A90F-458053920539}"/>
              </a:ext>
            </a:extLst>
          </p:cNvPr>
          <p:cNvSpPr txBox="1"/>
          <p:nvPr/>
        </p:nvSpPr>
        <p:spPr>
          <a:xfrm>
            <a:off x="7965085" y="4735761"/>
            <a:ext cx="98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1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91DAE-1FDF-44AD-8CED-4C48CDF8DE70}"/>
              </a:ext>
            </a:extLst>
          </p:cNvPr>
          <p:cNvSpPr/>
          <p:nvPr/>
        </p:nvSpPr>
        <p:spPr>
          <a:xfrm>
            <a:off x="9324993" y="475885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D1550E-FE7E-40A3-9CAE-95AE9D4B6006}"/>
              </a:ext>
            </a:extLst>
          </p:cNvPr>
          <p:cNvSpPr txBox="1"/>
          <p:nvPr/>
        </p:nvSpPr>
        <p:spPr>
          <a:xfrm>
            <a:off x="9279778" y="4733200"/>
            <a:ext cx="93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2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255</a:t>
            </a:r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77D9D9-D475-4164-A8FC-2036DE1C82CB}"/>
              </a:ext>
            </a:extLst>
          </p:cNvPr>
          <p:cNvSpPr/>
          <p:nvPr/>
        </p:nvSpPr>
        <p:spPr>
          <a:xfrm>
            <a:off x="8033740" y="3628972"/>
            <a:ext cx="823048" cy="834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62663-E105-421E-B9D7-E62E2DFC0771}"/>
              </a:ext>
            </a:extLst>
          </p:cNvPr>
          <p:cNvSpPr txBox="1"/>
          <p:nvPr/>
        </p:nvSpPr>
        <p:spPr>
          <a:xfrm>
            <a:off x="7988525" y="3603320"/>
            <a:ext cx="95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  <a:p>
            <a:r>
              <a:rPr lang="en-US" dirty="0"/>
              <a:t>sec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/>
          </a:p>
          <a:p>
            <a:r>
              <a:rPr lang="en-US" dirty="0"/>
              <a:t>sub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2BEA6-2630-4525-90BF-2C786DF3A069}"/>
              </a:ext>
            </a:extLst>
          </p:cNvPr>
          <p:cNvSpPr/>
          <p:nvPr/>
        </p:nvSpPr>
        <p:spPr>
          <a:xfrm>
            <a:off x="6681093" y="5974174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2117C8-002F-4129-B274-8CA02A31F664}"/>
              </a:ext>
            </a:extLst>
          </p:cNvPr>
          <p:cNvSpPr txBox="1"/>
          <p:nvPr/>
        </p:nvSpPr>
        <p:spPr>
          <a:xfrm>
            <a:off x="6686511" y="5974401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1295D7-D7D5-4E51-A3A8-F3ED856005C0}"/>
              </a:ext>
            </a:extLst>
          </p:cNvPr>
          <p:cNvSpPr/>
          <p:nvPr/>
        </p:nvSpPr>
        <p:spPr>
          <a:xfrm>
            <a:off x="10678261" y="3563196"/>
            <a:ext cx="82304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4F61A-18DE-4C65-9C6A-9DEDC13A8695}"/>
              </a:ext>
            </a:extLst>
          </p:cNvPr>
          <p:cNvSpPr txBox="1"/>
          <p:nvPr/>
        </p:nvSpPr>
        <p:spPr>
          <a:xfrm>
            <a:off x="10683679" y="3563423"/>
            <a:ext cx="8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 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18A892-91DF-4583-BF42-3E5212E32D44}"/>
              </a:ext>
            </a:extLst>
          </p:cNvPr>
          <p:cNvCxnSpPr>
            <a:cxnSpLocks/>
          </p:cNvCxnSpPr>
          <p:nvPr/>
        </p:nvCxnSpPr>
        <p:spPr>
          <a:xfrm flipH="1">
            <a:off x="7092162" y="5573898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36DC22-827C-41D4-AD76-B81B2E34C7EC}"/>
              </a:ext>
            </a:extLst>
          </p:cNvPr>
          <p:cNvCxnSpPr>
            <a:cxnSpLocks/>
          </p:cNvCxnSpPr>
          <p:nvPr/>
        </p:nvCxnSpPr>
        <p:spPr>
          <a:xfrm flipH="1">
            <a:off x="11086991" y="3154391"/>
            <a:ext cx="455" cy="3854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65F030-8258-4413-85E5-A48FBBA44063}"/>
              </a:ext>
            </a:extLst>
          </p:cNvPr>
          <p:cNvSpPr txBox="1"/>
          <p:nvPr/>
        </p:nvSpPr>
        <p:spPr>
          <a:xfrm>
            <a:off x="8355124" y="18018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42ED9-CDDA-4940-A962-817D82A69625}"/>
              </a:ext>
            </a:extLst>
          </p:cNvPr>
          <p:cNvSpPr txBox="1"/>
          <p:nvPr/>
        </p:nvSpPr>
        <p:spPr>
          <a:xfrm>
            <a:off x="7726558" y="32011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C3759-EF5C-42C3-96DC-55AFD5F34E37}"/>
              </a:ext>
            </a:extLst>
          </p:cNvPr>
          <p:cNvSpPr txBox="1"/>
          <p:nvPr/>
        </p:nvSpPr>
        <p:spPr>
          <a:xfrm>
            <a:off x="7182280" y="429833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E538EF-8530-4E72-938D-34DEAC57EE45}"/>
              </a:ext>
            </a:extLst>
          </p:cNvPr>
          <p:cNvSpPr txBox="1"/>
          <p:nvPr/>
        </p:nvSpPr>
        <p:spPr>
          <a:xfrm>
            <a:off x="6312077" y="559680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1F6246-425A-4D2B-BFAF-2D592420BC02}"/>
              </a:ext>
            </a:extLst>
          </p:cNvPr>
          <p:cNvSpPr txBox="1"/>
          <p:nvPr/>
        </p:nvSpPr>
        <p:spPr>
          <a:xfrm>
            <a:off x="10358004" y="31495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bus 4</a:t>
            </a:r>
          </a:p>
        </p:txBody>
      </p:sp>
    </p:spTree>
    <p:extLst>
      <p:ext uri="{BB962C8B-B14F-4D97-AF65-F5344CB8AC3E}">
        <p14:creationId xmlns:p14="http://schemas.microsoft.com/office/powerpoint/2010/main" val="22768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3DD2-6282-406B-93EA-C15B3803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Use Case: Memory Drive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58DB-FE09-4423-B6A5-B6CBB7A6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Intel </a:t>
            </a:r>
            <a:r>
              <a:rPr lang="en-US" dirty="0" err="1"/>
              <a:t>Optane</a:t>
            </a:r>
            <a:r>
              <a:rPr lang="en-US" dirty="0"/>
              <a:t> SSD as Main Mem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9B632-A225-4441-AA17-F9A6811F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F3516F2-A5B4-4CB8-8F5C-F8F00C689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10753" r="24775" b="13057"/>
          <a:stretch/>
        </p:blipFill>
        <p:spPr>
          <a:xfrm>
            <a:off x="6270172" y="1463039"/>
            <a:ext cx="5268686" cy="4570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C05AA-1D4D-444C-B7E1-07801171CE27}"/>
              </a:ext>
            </a:extLst>
          </p:cNvPr>
          <p:cNvSpPr txBox="1"/>
          <p:nvPr/>
        </p:nvSpPr>
        <p:spPr>
          <a:xfrm>
            <a:off x="7598227" y="5504477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Intel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83B39F-1EED-4AB8-AD43-7F9FFE23BB0C}"/>
              </a:ext>
            </a:extLst>
          </p:cNvPr>
          <p:cNvSpPr/>
          <p:nvPr/>
        </p:nvSpPr>
        <p:spPr>
          <a:xfrm>
            <a:off x="7769525" y="2616680"/>
            <a:ext cx="2104845" cy="4600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45C-8FFF-4D3F-8F5C-44D501A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Enable PCIe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E0DF-21DC-41BD-B8AE-6A25BB39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Take a PCI device model as a base and enable it to work with PCI Express driver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 necessary configuration space registers and data structures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Enable the driver to read/write from/to the configuration space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 read-only configuration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</a:t>
            </a:r>
            <a:r>
              <a:rPr lang="en-US" i="1" dirty="0"/>
              <a:t>root complex</a:t>
            </a:r>
            <a:r>
              <a:rPr lang="en-US" dirty="0"/>
              <a:t> and </a:t>
            </a:r>
            <a:r>
              <a:rPr lang="en-US" i="1" dirty="0"/>
              <a:t>PCIe switch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Create a model that represents PCIe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Implement a PCIe link model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Configurable latency and bandwidth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ACK/NAK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D45-D4E3-469A-8927-040967BE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6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B4FC-2658-4E3E-A288-31BF918F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6081321" cy="5029200"/>
          </a:xfrm>
        </p:spPr>
        <p:txBody>
          <a:bodyPr>
            <a:normAutofit/>
          </a:bodyPr>
          <a:lstStyle/>
          <a:p>
            <a:r>
              <a:rPr lang="en-US" dirty="0"/>
              <a:t>Master port (M) </a:t>
            </a:r>
          </a:p>
          <a:p>
            <a:pPr lvl="1"/>
            <a:r>
              <a:rPr lang="en-US" dirty="0"/>
              <a:t>Request</a:t>
            </a:r>
          </a:p>
          <a:p>
            <a:r>
              <a:rPr lang="en-US" dirty="0"/>
              <a:t>Slave ports (S) </a:t>
            </a:r>
          </a:p>
          <a:p>
            <a:pPr lvl="1"/>
            <a:r>
              <a:rPr lang="en-US" dirty="0"/>
              <a:t>response</a:t>
            </a:r>
          </a:p>
          <a:p>
            <a:r>
              <a:rPr lang="en-US" dirty="0"/>
              <a:t>Root complex is connected to the Mem Bus</a:t>
            </a:r>
          </a:p>
          <a:p>
            <a:pPr lvl="1"/>
            <a:r>
              <a:rPr lang="en-US" dirty="0"/>
              <a:t>Used an IO cache for DMA transaction to enforce coherency</a:t>
            </a:r>
          </a:p>
          <a:p>
            <a:r>
              <a:rPr lang="en-US" dirty="0"/>
              <a:t>P2P bridges perform packet routing</a:t>
            </a:r>
          </a:p>
          <a:p>
            <a:pPr lvl="1"/>
            <a:r>
              <a:rPr lang="en-US" dirty="0"/>
              <a:t>based on I/O and memory address space</a:t>
            </a:r>
          </a:p>
          <a:p>
            <a:r>
              <a:rPr lang="en-US" dirty="0"/>
              <a:t>Configurable latency and bandwidth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333C671-D55A-4D1F-A7C6-810427F1CA34}"/>
              </a:ext>
            </a:extLst>
          </p:cNvPr>
          <p:cNvSpPr/>
          <p:nvPr/>
        </p:nvSpPr>
        <p:spPr>
          <a:xfrm>
            <a:off x="8343718" y="6100212"/>
            <a:ext cx="1409700" cy="30479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endpoint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7A0C706-AB74-44D7-A9FA-D894FE35262F}"/>
              </a:ext>
            </a:extLst>
          </p:cNvPr>
          <p:cNvSpPr/>
          <p:nvPr/>
        </p:nvSpPr>
        <p:spPr>
          <a:xfrm>
            <a:off x="6710453" y="6087788"/>
            <a:ext cx="1409700" cy="30479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1A58E-1427-41D3-981B-6F1719DE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Complex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4F3C8-285D-41F3-9FB4-9B71702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1AF0C4-E629-4F6A-9025-6E9D5E0AF87E}"/>
              </a:ext>
            </a:extLst>
          </p:cNvPr>
          <p:cNvCxnSpPr>
            <a:cxnSpLocks/>
          </p:cNvCxnSpPr>
          <p:nvPr/>
        </p:nvCxnSpPr>
        <p:spPr>
          <a:xfrm flipV="1">
            <a:off x="6520070" y="2413000"/>
            <a:ext cx="5260450" cy="139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A5128A-8A77-4BA4-A2DB-C21B77CD48DF}"/>
              </a:ext>
            </a:extLst>
          </p:cNvPr>
          <p:cNvSpPr/>
          <p:nvPr/>
        </p:nvSpPr>
        <p:spPr>
          <a:xfrm>
            <a:off x="7944153" y="2302825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34EEC-DDAC-4CFC-BB24-5FCE4751362B}"/>
              </a:ext>
            </a:extLst>
          </p:cNvPr>
          <p:cNvGrpSpPr/>
          <p:nvPr/>
        </p:nvGrpSpPr>
        <p:grpSpPr>
          <a:xfrm>
            <a:off x="7029450" y="4247490"/>
            <a:ext cx="4028440" cy="830584"/>
            <a:chOff x="5231130" y="4251957"/>
            <a:chExt cx="4028440" cy="8305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AF256A-3A9A-472E-B6F4-0214A164AD5F}"/>
                </a:ext>
              </a:extLst>
            </p:cNvPr>
            <p:cNvSpPr/>
            <p:nvPr/>
          </p:nvSpPr>
          <p:spPr>
            <a:xfrm>
              <a:off x="5231130" y="4650741"/>
              <a:ext cx="833120" cy="431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F4FC7D-684B-47C7-B586-83BF4B53CFBA}"/>
                </a:ext>
              </a:extLst>
            </p:cNvPr>
            <p:cNvSpPr/>
            <p:nvPr/>
          </p:nvSpPr>
          <p:spPr>
            <a:xfrm>
              <a:off x="6836410" y="4643118"/>
              <a:ext cx="833120" cy="431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A5C729-6801-41F3-892B-976DBCBB6B88}"/>
                </a:ext>
              </a:extLst>
            </p:cNvPr>
            <p:cNvSpPr/>
            <p:nvPr/>
          </p:nvSpPr>
          <p:spPr>
            <a:xfrm>
              <a:off x="8426450" y="4640575"/>
              <a:ext cx="833120" cy="431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P2P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E1BA23-40EA-4C00-B1AD-7DF6C8C924B6}"/>
                </a:ext>
              </a:extLst>
            </p:cNvPr>
            <p:cNvGrpSpPr/>
            <p:nvPr/>
          </p:nvGrpSpPr>
          <p:grpSpPr>
            <a:xfrm>
              <a:off x="5640070" y="4251957"/>
              <a:ext cx="3195320" cy="396241"/>
              <a:chOff x="5613400" y="4036057"/>
              <a:chExt cx="3195320" cy="3962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E2A781B-F3C0-4D37-AD51-21F2C63BB9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3400" y="4036057"/>
                <a:ext cx="0" cy="3962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FAE7F7-6A1D-434C-B146-69CD07A59D45}"/>
                  </a:ext>
                </a:extLst>
              </p:cNvPr>
              <p:cNvCxnSpPr/>
              <p:nvPr/>
            </p:nvCxnSpPr>
            <p:spPr>
              <a:xfrm>
                <a:off x="5613400" y="4038600"/>
                <a:ext cx="31953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BFE2425-148F-41B7-8482-EFE20E1A99F9}"/>
                  </a:ext>
                </a:extLst>
              </p:cNvPr>
              <p:cNvCxnSpPr/>
              <p:nvPr/>
            </p:nvCxnSpPr>
            <p:spPr>
              <a:xfrm flipV="1">
                <a:off x="8808720" y="4038600"/>
                <a:ext cx="0" cy="375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0B7517-252B-4538-B898-528975E85DEB}"/>
                  </a:ext>
                </a:extLst>
              </p:cNvPr>
              <p:cNvCxnSpPr/>
              <p:nvPr/>
            </p:nvCxnSpPr>
            <p:spPr>
              <a:xfrm flipV="1">
                <a:off x="7218680" y="4051297"/>
                <a:ext cx="0" cy="375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5A0C53-F519-4662-9037-57EC876824F4}"/>
              </a:ext>
            </a:extLst>
          </p:cNvPr>
          <p:cNvSpPr/>
          <p:nvPr/>
        </p:nvSpPr>
        <p:spPr>
          <a:xfrm>
            <a:off x="6637019" y="3846800"/>
            <a:ext cx="4777741" cy="1548157"/>
          </a:xfrm>
          <a:prstGeom prst="roundRect">
            <a:avLst>
              <a:gd name="adj" fmla="val 969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43B74A0-AED8-464B-B81F-BAC311520C55}"/>
              </a:ext>
            </a:extLst>
          </p:cNvPr>
          <p:cNvSpPr/>
          <p:nvPr/>
        </p:nvSpPr>
        <p:spPr>
          <a:xfrm>
            <a:off x="9857740" y="2924186"/>
            <a:ext cx="1409700" cy="3047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IOCache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7BA255-A9C7-4014-ADE4-5F6C7EDE9D40}"/>
              </a:ext>
            </a:extLst>
          </p:cNvPr>
          <p:cNvSpPr/>
          <p:nvPr/>
        </p:nvSpPr>
        <p:spPr>
          <a:xfrm>
            <a:off x="10339070" y="2309520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C5B8EC-9D6F-4664-AFF4-CBF9636510ED}"/>
              </a:ext>
            </a:extLst>
          </p:cNvPr>
          <p:cNvSpPr/>
          <p:nvPr/>
        </p:nvSpPr>
        <p:spPr>
          <a:xfrm>
            <a:off x="10339070" y="2733677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186A2C-89F9-4700-A91A-9E729B7D7E6E}"/>
              </a:ext>
            </a:extLst>
          </p:cNvPr>
          <p:cNvSpPr/>
          <p:nvPr/>
        </p:nvSpPr>
        <p:spPr>
          <a:xfrm>
            <a:off x="10339070" y="3192147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F5045B1-912B-4C19-B0E8-EB21EC7FB328}"/>
              </a:ext>
            </a:extLst>
          </p:cNvPr>
          <p:cNvSpPr/>
          <p:nvPr/>
        </p:nvSpPr>
        <p:spPr>
          <a:xfrm>
            <a:off x="10339070" y="3728064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FF5C74-A809-4499-A606-A294BA189283}"/>
              </a:ext>
            </a:extLst>
          </p:cNvPr>
          <p:cNvSpPr txBox="1"/>
          <p:nvPr/>
        </p:nvSpPr>
        <p:spPr>
          <a:xfrm>
            <a:off x="8341229" y="3887050"/>
            <a:ext cx="14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Bus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8A531-C5F9-4B1A-B3AC-3ABCDB809B79}"/>
              </a:ext>
            </a:extLst>
          </p:cNvPr>
          <p:cNvSpPr txBox="1"/>
          <p:nvPr/>
        </p:nvSpPr>
        <p:spPr>
          <a:xfrm>
            <a:off x="6450026" y="3458746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Complex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AA0B5E0-5B21-4723-A455-741BD80F846D}"/>
              </a:ext>
            </a:extLst>
          </p:cNvPr>
          <p:cNvSpPr/>
          <p:nvPr/>
        </p:nvSpPr>
        <p:spPr>
          <a:xfrm>
            <a:off x="7944153" y="3741312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F733FE-7BC9-4CEF-9482-166AA5963E79}"/>
              </a:ext>
            </a:extLst>
          </p:cNvPr>
          <p:cNvCxnSpPr>
            <a:stCxn id="7" idx="2"/>
            <a:endCxn id="30" idx="0"/>
          </p:cNvCxnSpPr>
          <p:nvPr/>
        </p:nvCxnSpPr>
        <p:spPr>
          <a:xfrm>
            <a:off x="8152433" y="2523175"/>
            <a:ext cx="0" cy="12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481883-B010-48F1-92DF-D11067BF3D24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10547350" y="2529870"/>
            <a:ext cx="0" cy="203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FB1689-6CF8-4612-8E40-99CCAA95E54F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10547350" y="3412497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453C09F-7699-4E2F-85F8-917B7C550736}"/>
              </a:ext>
            </a:extLst>
          </p:cNvPr>
          <p:cNvSpPr txBox="1"/>
          <p:nvPr/>
        </p:nvSpPr>
        <p:spPr>
          <a:xfrm>
            <a:off x="6707570" y="5045197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Port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879A3F-854F-4DDF-9B57-B1B64F07AB34}"/>
              </a:ext>
            </a:extLst>
          </p:cNvPr>
          <p:cNvSpPr txBox="1"/>
          <p:nvPr/>
        </p:nvSpPr>
        <p:spPr>
          <a:xfrm>
            <a:off x="8459017" y="5045197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Port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4781FF-FD80-41FA-A7A5-8563616BF394}"/>
              </a:ext>
            </a:extLst>
          </p:cNvPr>
          <p:cNvSpPr txBox="1"/>
          <p:nvPr/>
        </p:nvSpPr>
        <p:spPr>
          <a:xfrm>
            <a:off x="10068224" y="5045197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Port 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0E9EED-DDAD-4B56-A2DB-D993900F10B3}"/>
              </a:ext>
            </a:extLst>
          </p:cNvPr>
          <p:cNvSpPr/>
          <p:nvPr/>
        </p:nvSpPr>
        <p:spPr>
          <a:xfrm>
            <a:off x="6996430" y="5328719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AC8DA50-5C84-4501-9ADD-30B8E863D2D0}"/>
              </a:ext>
            </a:extLst>
          </p:cNvPr>
          <p:cNvSpPr/>
          <p:nvPr/>
        </p:nvSpPr>
        <p:spPr>
          <a:xfrm>
            <a:off x="6996430" y="5864636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3752EE-ACBC-42CA-A3AB-DADA8A53D94F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>
            <a:off x="7204710" y="5549069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7C3934-FDB5-4FB8-B65B-147F29066600}"/>
              </a:ext>
            </a:extLst>
          </p:cNvPr>
          <p:cNvSpPr/>
          <p:nvPr/>
        </p:nvSpPr>
        <p:spPr>
          <a:xfrm>
            <a:off x="7466103" y="5328719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008B9E9-165E-4BA5-8AC1-929E32E46CEF}"/>
              </a:ext>
            </a:extLst>
          </p:cNvPr>
          <p:cNvSpPr/>
          <p:nvPr/>
        </p:nvSpPr>
        <p:spPr>
          <a:xfrm>
            <a:off x="7466103" y="5864636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CF9CD1-0D14-4119-A5F9-7CEB14D9B700}"/>
              </a:ext>
            </a:extLst>
          </p:cNvPr>
          <p:cNvCxnSpPr>
            <a:stCxn id="45" idx="2"/>
            <a:endCxn id="46" idx="0"/>
          </p:cNvCxnSpPr>
          <p:nvPr/>
        </p:nvCxnSpPr>
        <p:spPr>
          <a:xfrm>
            <a:off x="7674383" y="5549069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1A99C65-70FC-4AF6-80D7-7BD1E271F5EA}"/>
              </a:ext>
            </a:extLst>
          </p:cNvPr>
          <p:cNvSpPr/>
          <p:nvPr/>
        </p:nvSpPr>
        <p:spPr>
          <a:xfrm>
            <a:off x="8606608" y="5353037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39D1B45-6FBB-450C-BBDB-9F4B1D0556B6}"/>
              </a:ext>
            </a:extLst>
          </p:cNvPr>
          <p:cNvSpPr/>
          <p:nvPr/>
        </p:nvSpPr>
        <p:spPr>
          <a:xfrm>
            <a:off x="8606608" y="5888954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70E472-8A4C-4DE6-81B3-358A07E99AB6}"/>
              </a:ext>
            </a:extLst>
          </p:cNvPr>
          <p:cNvCxnSpPr>
            <a:stCxn id="48" idx="2"/>
            <a:endCxn id="49" idx="0"/>
          </p:cNvCxnSpPr>
          <p:nvPr/>
        </p:nvCxnSpPr>
        <p:spPr>
          <a:xfrm>
            <a:off x="8814888" y="5573387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6869FAB-FFF0-4DFE-93F8-6909BF1601AC}"/>
              </a:ext>
            </a:extLst>
          </p:cNvPr>
          <p:cNvSpPr/>
          <p:nvPr/>
        </p:nvSpPr>
        <p:spPr>
          <a:xfrm>
            <a:off x="9076281" y="5353037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3B8375E-3379-46C9-B973-886555FC727E}"/>
              </a:ext>
            </a:extLst>
          </p:cNvPr>
          <p:cNvSpPr/>
          <p:nvPr/>
        </p:nvSpPr>
        <p:spPr>
          <a:xfrm>
            <a:off x="9076281" y="5888954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D9C772-6C26-4E05-AC2E-756181D1FF5C}"/>
              </a:ext>
            </a:extLst>
          </p:cNvPr>
          <p:cNvCxnSpPr>
            <a:stCxn id="51" idx="2"/>
            <a:endCxn id="52" idx="0"/>
          </p:cNvCxnSpPr>
          <p:nvPr/>
        </p:nvCxnSpPr>
        <p:spPr>
          <a:xfrm>
            <a:off x="9284561" y="5573387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64257E4-8B94-4675-A73A-3AA58D7786E3}"/>
              </a:ext>
            </a:extLst>
          </p:cNvPr>
          <p:cNvSpPr/>
          <p:nvPr/>
        </p:nvSpPr>
        <p:spPr>
          <a:xfrm>
            <a:off x="10216786" y="5351955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F87D43C-3A08-406C-9376-28D728735BD7}"/>
              </a:ext>
            </a:extLst>
          </p:cNvPr>
          <p:cNvSpPr/>
          <p:nvPr/>
        </p:nvSpPr>
        <p:spPr>
          <a:xfrm>
            <a:off x="10216786" y="5887872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7FA19A-8C4F-438D-9799-80762EDAA8F9}"/>
              </a:ext>
            </a:extLst>
          </p:cNvPr>
          <p:cNvCxnSpPr>
            <a:stCxn id="54" idx="2"/>
            <a:endCxn id="55" idx="0"/>
          </p:cNvCxnSpPr>
          <p:nvPr/>
        </p:nvCxnSpPr>
        <p:spPr>
          <a:xfrm>
            <a:off x="10425066" y="5572305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1D5D9B8-F3B0-49B2-8DE6-476E6E5AFC16}"/>
              </a:ext>
            </a:extLst>
          </p:cNvPr>
          <p:cNvSpPr/>
          <p:nvPr/>
        </p:nvSpPr>
        <p:spPr>
          <a:xfrm>
            <a:off x="10686459" y="5351955"/>
            <a:ext cx="416560" cy="2203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E3DE9F2-FAF1-418D-85F3-BFCA41351F60}"/>
              </a:ext>
            </a:extLst>
          </p:cNvPr>
          <p:cNvSpPr/>
          <p:nvPr/>
        </p:nvSpPr>
        <p:spPr>
          <a:xfrm>
            <a:off x="10686459" y="5887872"/>
            <a:ext cx="416560" cy="230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BC0D24C-EEFC-4466-88CA-777E840BC39B}"/>
              </a:ext>
            </a:extLst>
          </p:cNvPr>
          <p:cNvCxnSpPr>
            <a:stCxn id="57" idx="2"/>
            <a:endCxn id="58" idx="0"/>
          </p:cNvCxnSpPr>
          <p:nvPr/>
        </p:nvCxnSpPr>
        <p:spPr>
          <a:xfrm>
            <a:off x="10894739" y="5572305"/>
            <a:ext cx="0" cy="315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BD2628-D0C7-4375-802A-869FBDEC5681}"/>
              </a:ext>
            </a:extLst>
          </p:cNvPr>
          <p:cNvSpPr/>
          <p:nvPr/>
        </p:nvSpPr>
        <p:spPr>
          <a:xfrm>
            <a:off x="9936480" y="6095132"/>
            <a:ext cx="1409700" cy="30479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C03B2F-AB9C-440E-B78C-078084216F29}"/>
              </a:ext>
            </a:extLst>
          </p:cNvPr>
          <p:cNvSpPr txBox="1"/>
          <p:nvPr/>
        </p:nvSpPr>
        <p:spPr>
          <a:xfrm>
            <a:off x="6453836" y="2057607"/>
            <a:ext cx="13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Bus</a:t>
            </a:r>
          </a:p>
        </p:txBody>
      </p:sp>
      <p:sp>
        <p:nvSpPr>
          <p:cNvPr id="64" name="Arrow: Left-Right 63">
            <a:extLst>
              <a:ext uri="{FF2B5EF4-FFF2-40B4-BE49-F238E27FC236}">
                <a16:creationId xmlns:a16="http://schemas.microsoft.com/office/drawing/2014/main" id="{32B0A1D9-0CDC-48A3-B3DD-8EBD5543DDAC}"/>
              </a:ext>
            </a:extLst>
          </p:cNvPr>
          <p:cNvSpPr/>
          <p:nvPr/>
        </p:nvSpPr>
        <p:spPr>
          <a:xfrm rot="16200000">
            <a:off x="8390193" y="1858185"/>
            <a:ext cx="782320" cy="288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1CE24A-EE44-4A52-8CD6-C6652252E80E}"/>
              </a:ext>
            </a:extLst>
          </p:cNvPr>
          <p:cNvSpPr txBox="1"/>
          <p:nvPr/>
        </p:nvSpPr>
        <p:spPr>
          <a:xfrm>
            <a:off x="8482817" y="1240505"/>
            <a:ext cx="5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66" name="Arrow: Left-Right 65">
            <a:extLst>
              <a:ext uri="{FF2B5EF4-FFF2-40B4-BE49-F238E27FC236}">
                <a16:creationId xmlns:a16="http://schemas.microsoft.com/office/drawing/2014/main" id="{A93EF621-9207-452E-9E7F-E89BD5162D39}"/>
              </a:ext>
            </a:extLst>
          </p:cNvPr>
          <p:cNvSpPr/>
          <p:nvPr/>
        </p:nvSpPr>
        <p:spPr>
          <a:xfrm rot="16200000">
            <a:off x="9508882" y="1863249"/>
            <a:ext cx="782320" cy="288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D607E8-3E3D-457A-A516-711FB5256FD0}"/>
              </a:ext>
            </a:extLst>
          </p:cNvPr>
          <p:cNvSpPr txBox="1"/>
          <p:nvPr/>
        </p:nvSpPr>
        <p:spPr>
          <a:xfrm>
            <a:off x="9270996" y="1232870"/>
            <a:ext cx="13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Ctrl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F2E407B-041F-4529-AA29-B308C521311E}"/>
              </a:ext>
            </a:extLst>
          </p:cNvPr>
          <p:cNvSpPr/>
          <p:nvPr/>
        </p:nvSpPr>
        <p:spPr>
          <a:xfrm>
            <a:off x="8039081" y="1007533"/>
            <a:ext cx="1355263" cy="5058834"/>
          </a:xfrm>
          <a:custGeom>
            <a:avLst/>
            <a:gdLst>
              <a:gd name="connsiteX0" fmla="*/ 698519 w 1355263"/>
              <a:gd name="connsiteY0" fmla="*/ 0 h 5058834"/>
              <a:gd name="connsiteX1" fmla="*/ 723919 w 1355263"/>
              <a:gd name="connsiteY1" fmla="*/ 1236134 h 5058834"/>
              <a:gd name="connsiteX2" fmla="*/ 105852 w 1355263"/>
              <a:gd name="connsiteY2" fmla="*/ 1468967 h 5058834"/>
              <a:gd name="connsiteX3" fmla="*/ 21186 w 1355263"/>
              <a:gd name="connsiteY3" fmla="*/ 2730500 h 5058834"/>
              <a:gd name="connsiteX4" fmla="*/ 88919 w 1355263"/>
              <a:gd name="connsiteY4" fmla="*/ 3183467 h 5058834"/>
              <a:gd name="connsiteX5" fmla="*/ 884786 w 1355263"/>
              <a:gd name="connsiteY5" fmla="*/ 3111500 h 5058834"/>
              <a:gd name="connsiteX6" fmla="*/ 1303886 w 1355263"/>
              <a:gd name="connsiteY6" fmla="*/ 4326467 h 5058834"/>
              <a:gd name="connsiteX7" fmla="*/ 1333519 w 1355263"/>
              <a:gd name="connsiteY7" fmla="*/ 5058834 h 50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263" h="5058834">
                <a:moveTo>
                  <a:pt x="698519" y="0"/>
                </a:moveTo>
                <a:cubicBezTo>
                  <a:pt x="760608" y="495653"/>
                  <a:pt x="822697" y="991306"/>
                  <a:pt x="723919" y="1236134"/>
                </a:cubicBezTo>
                <a:cubicBezTo>
                  <a:pt x="625141" y="1480962"/>
                  <a:pt x="222974" y="1219906"/>
                  <a:pt x="105852" y="1468967"/>
                </a:cubicBezTo>
                <a:cubicBezTo>
                  <a:pt x="-11270" y="1718028"/>
                  <a:pt x="24008" y="2444750"/>
                  <a:pt x="21186" y="2730500"/>
                </a:cubicBezTo>
                <a:cubicBezTo>
                  <a:pt x="18364" y="3016250"/>
                  <a:pt x="-55014" y="3119967"/>
                  <a:pt x="88919" y="3183467"/>
                </a:cubicBezTo>
                <a:cubicBezTo>
                  <a:pt x="232852" y="3246967"/>
                  <a:pt x="682292" y="2921000"/>
                  <a:pt x="884786" y="3111500"/>
                </a:cubicBezTo>
                <a:cubicBezTo>
                  <a:pt x="1087280" y="3302000"/>
                  <a:pt x="1229097" y="4001911"/>
                  <a:pt x="1303886" y="4326467"/>
                </a:cubicBezTo>
                <a:cubicBezTo>
                  <a:pt x="1378675" y="4651023"/>
                  <a:pt x="1356097" y="4854928"/>
                  <a:pt x="1333519" y="5058834"/>
                </a:cubicBezTo>
              </a:path>
            </a:pathLst>
          </a:custGeom>
          <a:noFill/>
          <a:ln w="444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7A27-581D-49EC-A087-CA82348EB20E}"/>
              </a:ext>
            </a:extLst>
          </p:cNvPr>
          <p:cNvSpPr txBox="1"/>
          <p:nvPr/>
        </p:nvSpPr>
        <p:spPr>
          <a:xfrm>
            <a:off x="7073840" y="957169"/>
            <a:ext cx="14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PIO Requests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893E40-53CE-456E-9158-28A157A3B822}"/>
              </a:ext>
            </a:extLst>
          </p:cNvPr>
          <p:cNvSpPr txBox="1"/>
          <p:nvPr/>
        </p:nvSpPr>
        <p:spPr>
          <a:xfrm>
            <a:off x="10136232" y="859068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DMA Requests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31710-1D3F-4E0F-A8CA-A86A8EDE0621}"/>
              </a:ext>
            </a:extLst>
          </p:cNvPr>
          <p:cNvSpPr/>
          <p:nvPr/>
        </p:nvSpPr>
        <p:spPr>
          <a:xfrm>
            <a:off x="9820791" y="1001073"/>
            <a:ext cx="807276" cy="4983697"/>
          </a:xfrm>
          <a:custGeom>
            <a:avLst/>
            <a:gdLst>
              <a:gd name="connsiteX0" fmla="*/ 42595 w 807276"/>
              <a:gd name="connsiteY0" fmla="*/ 0 h 4983697"/>
              <a:gd name="connsiteX1" fmla="*/ 72930 w 807276"/>
              <a:gd name="connsiteY1" fmla="*/ 1187420 h 4983697"/>
              <a:gd name="connsiteX2" fmla="*/ 718644 w 807276"/>
              <a:gd name="connsiteY2" fmla="*/ 1443105 h 4983697"/>
              <a:gd name="connsiteX3" fmla="*/ 792316 w 807276"/>
              <a:gd name="connsiteY3" fmla="*/ 2773536 h 4983697"/>
              <a:gd name="connsiteX4" fmla="*/ 787982 w 807276"/>
              <a:gd name="connsiteY4" fmla="*/ 4073630 h 4983697"/>
              <a:gd name="connsiteX5" fmla="*/ 592968 w 807276"/>
              <a:gd name="connsiteY5" fmla="*/ 4272978 h 4983697"/>
              <a:gd name="connsiteX6" fmla="*/ 605969 w 807276"/>
              <a:gd name="connsiteY6" fmla="*/ 4983697 h 498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76" h="4983697">
                <a:moveTo>
                  <a:pt x="42595" y="0"/>
                </a:moveTo>
                <a:cubicBezTo>
                  <a:pt x="1425" y="473451"/>
                  <a:pt x="-39745" y="946903"/>
                  <a:pt x="72930" y="1187420"/>
                </a:cubicBezTo>
                <a:cubicBezTo>
                  <a:pt x="185605" y="1427938"/>
                  <a:pt x="598746" y="1178752"/>
                  <a:pt x="718644" y="1443105"/>
                </a:cubicBezTo>
                <a:cubicBezTo>
                  <a:pt x="838542" y="1707458"/>
                  <a:pt x="780760" y="2335115"/>
                  <a:pt x="792316" y="2773536"/>
                </a:cubicBezTo>
                <a:cubicBezTo>
                  <a:pt x="803872" y="3211957"/>
                  <a:pt x="821207" y="3823723"/>
                  <a:pt x="787982" y="4073630"/>
                </a:cubicBezTo>
                <a:cubicBezTo>
                  <a:pt x="754757" y="4323537"/>
                  <a:pt x="623303" y="4121300"/>
                  <a:pt x="592968" y="4272978"/>
                </a:cubicBezTo>
                <a:cubicBezTo>
                  <a:pt x="562633" y="4424656"/>
                  <a:pt x="584301" y="4704176"/>
                  <a:pt x="605969" y="4983697"/>
                </a:cubicBezTo>
              </a:path>
            </a:pathLst>
          </a:custGeom>
          <a:noFill/>
          <a:ln w="44450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8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45C-8FFF-4D3F-8F5C-44D501A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Enable PCIe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E0DF-21DC-41BD-B8AE-6A25BB39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Take a PCI device model as a base and enable it to work with PCI Express driver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 necessary configuration space registers and data structures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Enable the driver to read/write from/to the configuration space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 read-only configuration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Implement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root complex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PCIe switch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models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Create a model that represents PCIe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a PCIe link model</a:t>
            </a:r>
          </a:p>
          <a:p>
            <a:pPr lvl="1"/>
            <a:r>
              <a:rPr lang="en-US" dirty="0"/>
              <a:t>Configurable latency and bandwidth</a:t>
            </a:r>
          </a:p>
          <a:p>
            <a:pPr lvl="1"/>
            <a:r>
              <a:rPr lang="en-US" dirty="0"/>
              <a:t>ACK/NAK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DD45-D4E3-469A-8927-040967BE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47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6E2E-0DFA-4792-95A6-B3798395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39"/>
            <a:ext cx="5638801" cy="5029200"/>
          </a:xfrm>
        </p:spPr>
        <p:txBody>
          <a:bodyPr/>
          <a:lstStyle/>
          <a:p>
            <a:r>
              <a:rPr lang="en-US" dirty="0"/>
              <a:t>Consists of two unidirectional links</a:t>
            </a:r>
          </a:p>
          <a:p>
            <a:r>
              <a:rPr lang="en-US" dirty="0"/>
              <a:t>Configurable latency and bandwidth</a:t>
            </a:r>
          </a:p>
          <a:p>
            <a:pPr lvl="1"/>
            <a:r>
              <a:rPr lang="en-US" dirty="0"/>
              <a:t>model different lane width/generation</a:t>
            </a:r>
          </a:p>
          <a:p>
            <a:r>
              <a:rPr lang="en-US" dirty="0"/>
              <a:t>Add overhead of protocol layers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1872E4-835D-4885-A003-52EE840C86B8}"/>
              </a:ext>
            </a:extLst>
          </p:cNvPr>
          <p:cNvSpPr/>
          <p:nvPr/>
        </p:nvSpPr>
        <p:spPr>
          <a:xfrm>
            <a:off x="5537636" y="3823103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126A-AF13-4CD2-AAB5-754E520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2B10-C899-40F3-A5F6-ED16C1C9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D3AFB-5234-4B8D-862C-EFA6450C7E24}"/>
              </a:ext>
            </a:extLst>
          </p:cNvPr>
          <p:cNvSpPr/>
          <p:nvPr/>
        </p:nvSpPr>
        <p:spPr>
          <a:xfrm>
            <a:off x="5646966" y="4047202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05FA2-7C45-4141-88F8-7E7A5E05B8B9}"/>
              </a:ext>
            </a:extLst>
          </p:cNvPr>
          <p:cNvSpPr/>
          <p:nvPr/>
        </p:nvSpPr>
        <p:spPr>
          <a:xfrm>
            <a:off x="5853203" y="4345382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E65BB-AA88-4434-A1A1-7F8A22EFEA0C}"/>
              </a:ext>
            </a:extLst>
          </p:cNvPr>
          <p:cNvSpPr/>
          <p:nvPr/>
        </p:nvSpPr>
        <p:spPr>
          <a:xfrm>
            <a:off x="5853203" y="5232953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094D2-4518-4FE2-B6A8-4A6BDACBC27A}"/>
              </a:ext>
            </a:extLst>
          </p:cNvPr>
          <p:cNvSpPr/>
          <p:nvPr/>
        </p:nvSpPr>
        <p:spPr>
          <a:xfrm>
            <a:off x="8915275" y="4047202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2CF6B-0BAC-4563-83DE-E61B98CC3D9B}"/>
              </a:ext>
            </a:extLst>
          </p:cNvPr>
          <p:cNvSpPr/>
          <p:nvPr/>
        </p:nvSpPr>
        <p:spPr>
          <a:xfrm>
            <a:off x="9121512" y="4345382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0B356-1931-4380-AA24-6F7B7A95AB5D}"/>
              </a:ext>
            </a:extLst>
          </p:cNvPr>
          <p:cNvSpPr/>
          <p:nvPr/>
        </p:nvSpPr>
        <p:spPr>
          <a:xfrm>
            <a:off x="9121512" y="5232953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29A0C-CA22-47E0-AE76-951A7767359F}"/>
              </a:ext>
            </a:extLst>
          </p:cNvPr>
          <p:cNvSpPr/>
          <p:nvPr/>
        </p:nvSpPr>
        <p:spPr>
          <a:xfrm>
            <a:off x="10281077" y="434538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4221D9-14E7-484D-82B6-31A5EB69CC25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852085" y="4597822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5CAA51-C0A5-460A-BE41-5AB035BB966E}"/>
              </a:ext>
            </a:extLst>
          </p:cNvPr>
          <p:cNvCxnSpPr>
            <a:cxnSpLocks/>
          </p:cNvCxnSpPr>
          <p:nvPr/>
        </p:nvCxnSpPr>
        <p:spPr>
          <a:xfrm flipH="1">
            <a:off x="6852086" y="5490680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35D8BD-26BE-407B-BC79-6D8E8A792462}"/>
              </a:ext>
            </a:extLst>
          </p:cNvPr>
          <p:cNvSpPr/>
          <p:nvPr/>
        </p:nvSpPr>
        <p:spPr>
          <a:xfrm>
            <a:off x="8022413" y="4196318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801A11-C085-471E-AD24-B773637BF683}"/>
              </a:ext>
            </a:extLst>
          </p:cNvPr>
          <p:cNvCxnSpPr/>
          <p:nvPr/>
        </p:nvCxnSpPr>
        <p:spPr>
          <a:xfrm flipH="1">
            <a:off x="7507234" y="4345382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3DEAAC-3300-41BC-8D96-05B2D601B72D}"/>
              </a:ext>
            </a:extLst>
          </p:cNvPr>
          <p:cNvSpPr/>
          <p:nvPr/>
        </p:nvSpPr>
        <p:spPr>
          <a:xfrm>
            <a:off x="7553623" y="507092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BAF7DA-4AAF-4559-9F27-78A1CF2C5D84}"/>
              </a:ext>
            </a:extLst>
          </p:cNvPr>
          <p:cNvCxnSpPr/>
          <p:nvPr/>
        </p:nvCxnSpPr>
        <p:spPr>
          <a:xfrm flipH="1">
            <a:off x="7916401" y="5242893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0F435C-DA2F-4933-B303-7DBD25B44DAA}"/>
              </a:ext>
            </a:extLst>
          </p:cNvPr>
          <p:cNvSpPr txBox="1"/>
          <p:nvPr/>
        </p:nvSpPr>
        <p:spPr>
          <a:xfrm>
            <a:off x="7532790" y="3830121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7BE5C-90B9-43BA-B88D-B721656D0D16}"/>
              </a:ext>
            </a:extLst>
          </p:cNvPr>
          <p:cNvSpPr txBox="1"/>
          <p:nvPr/>
        </p:nvSpPr>
        <p:spPr>
          <a:xfrm>
            <a:off x="7471800" y="4711337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EC6C8C-49EE-4F02-A0E9-0FF517FBD9B2}"/>
              </a:ext>
            </a:extLst>
          </p:cNvPr>
          <p:cNvSpPr/>
          <p:nvPr/>
        </p:nvSpPr>
        <p:spPr>
          <a:xfrm>
            <a:off x="10285100" y="5226198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55EC65-601A-493F-AC4D-0C63C415F6DE}"/>
              </a:ext>
            </a:extLst>
          </p:cNvPr>
          <p:cNvSpPr/>
          <p:nvPr/>
        </p:nvSpPr>
        <p:spPr>
          <a:xfrm>
            <a:off x="5339092" y="433277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83A732-9F84-4387-9E28-66C8F362A838}"/>
              </a:ext>
            </a:extLst>
          </p:cNvPr>
          <p:cNvSpPr/>
          <p:nvPr/>
        </p:nvSpPr>
        <p:spPr>
          <a:xfrm>
            <a:off x="5343115" y="5213588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4791D-8038-4E41-A913-549653E65FF6}"/>
              </a:ext>
            </a:extLst>
          </p:cNvPr>
          <p:cNvSpPr/>
          <p:nvPr/>
        </p:nvSpPr>
        <p:spPr>
          <a:xfrm>
            <a:off x="4060252" y="3823103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44F255-5BA3-4384-8FDE-38920351B8C6}"/>
              </a:ext>
            </a:extLst>
          </p:cNvPr>
          <p:cNvSpPr/>
          <p:nvPr/>
        </p:nvSpPr>
        <p:spPr>
          <a:xfrm>
            <a:off x="4764455" y="4335442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5AA930-6E7A-45C6-80FC-062C9B692947}"/>
              </a:ext>
            </a:extLst>
          </p:cNvPr>
          <p:cNvSpPr/>
          <p:nvPr/>
        </p:nvSpPr>
        <p:spPr>
          <a:xfrm>
            <a:off x="4768478" y="521625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77776D-7702-40CC-8CF9-C7286121B65D}"/>
              </a:ext>
            </a:extLst>
          </p:cNvPr>
          <p:cNvSpPr txBox="1"/>
          <p:nvPr/>
        </p:nvSpPr>
        <p:spPr>
          <a:xfrm rot="16200000">
            <a:off x="3303636" y="4717768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C8690-4C05-46F4-BA87-C2793FB7EBE6}"/>
              </a:ext>
            </a:extLst>
          </p:cNvPr>
          <p:cNvSpPr/>
          <p:nvPr/>
        </p:nvSpPr>
        <p:spPr>
          <a:xfrm>
            <a:off x="11000232" y="3823103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72C9D-B316-42AF-9FF0-E9D9EA1241C8}"/>
              </a:ext>
            </a:extLst>
          </p:cNvPr>
          <p:cNvSpPr txBox="1"/>
          <p:nvPr/>
        </p:nvSpPr>
        <p:spPr>
          <a:xfrm rot="16200000">
            <a:off x="10352312" y="4643756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5C6A2-85A2-4AFA-BE00-EA546B71EE8F}"/>
              </a:ext>
            </a:extLst>
          </p:cNvPr>
          <p:cNvSpPr/>
          <p:nvPr/>
        </p:nvSpPr>
        <p:spPr>
          <a:xfrm>
            <a:off x="10873815" y="435213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2EF69-5794-45B6-BE85-AEEAB5A1DE66}"/>
              </a:ext>
            </a:extLst>
          </p:cNvPr>
          <p:cNvSpPr/>
          <p:nvPr/>
        </p:nvSpPr>
        <p:spPr>
          <a:xfrm>
            <a:off x="10877838" y="5232953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153F68-D56D-4EB4-B583-7AB81067AC99}"/>
              </a:ext>
            </a:extLst>
          </p:cNvPr>
          <p:cNvCxnSpPr>
            <a:stCxn id="28" idx="3"/>
            <a:endCxn id="25" idx="1"/>
          </p:cNvCxnSpPr>
          <p:nvPr/>
        </p:nvCxnSpPr>
        <p:spPr>
          <a:xfrm flipV="1">
            <a:off x="5113153" y="4585211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83A37C-BD1A-4D0B-B46A-9E6C792D689D}"/>
              </a:ext>
            </a:extLst>
          </p:cNvPr>
          <p:cNvCxnSpPr/>
          <p:nvPr/>
        </p:nvCxnSpPr>
        <p:spPr>
          <a:xfrm flipV="1">
            <a:off x="5116375" y="5470032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983165-4AC6-4D07-89EF-9B6303B8B594}"/>
              </a:ext>
            </a:extLst>
          </p:cNvPr>
          <p:cNvCxnSpPr/>
          <p:nvPr/>
        </p:nvCxnSpPr>
        <p:spPr>
          <a:xfrm flipV="1">
            <a:off x="10645365" y="460528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04AD6E-9415-47DB-9884-52E8A1C2AE54}"/>
              </a:ext>
            </a:extLst>
          </p:cNvPr>
          <p:cNvCxnSpPr/>
          <p:nvPr/>
        </p:nvCxnSpPr>
        <p:spPr>
          <a:xfrm flipV="1">
            <a:off x="10643233" y="5485392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1DF5544E-3D8A-4BC6-B817-FE406BD6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052" y="1450516"/>
            <a:ext cx="5779368" cy="17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6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6E2E-0DFA-4792-95A6-B3798395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39"/>
            <a:ext cx="10992679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1872E4-835D-4885-A003-52EE840C86B8}"/>
              </a:ext>
            </a:extLst>
          </p:cNvPr>
          <p:cNvSpPr/>
          <p:nvPr/>
        </p:nvSpPr>
        <p:spPr>
          <a:xfrm>
            <a:off x="5537636" y="3823103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126A-AF13-4CD2-AAB5-754E520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2B10-C899-40F3-A5F6-ED16C1C9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D3AFB-5234-4B8D-862C-EFA6450C7E24}"/>
              </a:ext>
            </a:extLst>
          </p:cNvPr>
          <p:cNvSpPr/>
          <p:nvPr/>
        </p:nvSpPr>
        <p:spPr>
          <a:xfrm>
            <a:off x="5646966" y="4047202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05FA2-7C45-4141-88F8-7E7A5E05B8B9}"/>
              </a:ext>
            </a:extLst>
          </p:cNvPr>
          <p:cNvSpPr/>
          <p:nvPr/>
        </p:nvSpPr>
        <p:spPr>
          <a:xfrm>
            <a:off x="5853203" y="4345382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E65BB-AA88-4434-A1A1-7F8A22EFEA0C}"/>
              </a:ext>
            </a:extLst>
          </p:cNvPr>
          <p:cNvSpPr/>
          <p:nvPr/>
        </p:nvSpPr>
        <p:spPr>
          <a:xfrm>
            <a:off x="5853203" y="5232953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094D2-4518-4FE2-B6A8-4A6BDACBC27A}"/>
              </a:ext>
            </a:extLst>
          </p:cNvPr>
          <p:cNvSpPr/>
          <p:nvPr/>
        </p:nvSpPr>
        <p:spPr>
          <a:xfrm>
            <a:off x="8915275" y="4047202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2CF6B-0BAC-4563-83DE-E61B98CC3D9B}"/>
              </a:ext>
            </a:extLst>
          </p:cNvPr>
          <p:cNvSpPr/>
          <p:nvPr/>
        </p:nvSpPr>
        <p:spPr>
          <a:xfrm>
            <a:off x="9121512" y="4345382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0B356-1931-4380-AA24-6F7B7A95AB5D}"/>
              </a:ext>
            </a:extLst>
          </p:cNvPr>
          <p:cNvSpPr/>
          <p:nvPr/>
        </p:nvSpPr>
        <p:spPr>
          <a:xfrm>
            <a:off x="9121512" y="5232953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29A0C-CA22-47E0-AE76-951A7767359F}"/>
              </a:ext>
            </a:extLst>
          </p:cNvPr>
          <p:cNvSpPr/>
          <p:nvPr/>
        </p:nvSpPr>
        <p:spPr>
          <a:xfrm>
            <a:off x="10281077" y="434538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4221D9-14E7-484D-82B6-31A5EB69CC25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852085" y="4597822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5CAA51-C0A5-460A-BE41-5AB035BB966E}"/>
              </a:ext>
            </a:extLst>
          </p:cNvPr>
          <p:cNvCxnSpPr>
            <a:cxnSpLocks/>
          </p:cNvCxnSpPr>
          <p:nvPr/>
        </p:nvCxnSpPr>
        <p:spPr>
          <a:xfrm flipH="1">
            <a:off x="6852086" y="5490680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35D8BD-26BE-407B-BC79-6D8E8A792462}"/>
              </a:ext>
            </a:extLst>
          </p:cNvPr>
          <p:cNvSpPr/>
          <p:nvPr/>
        </p:nvSpPr>
        <p:spPr>
          <a:xfrm>
            <a:off x="8022413" y="4196318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801A11-C085-471E-AD24-B773637BF683}"/>
              </a:ext>
            </a:extLst>
          </p:cNvPr>
          <p:cNvCxnSpPr/>
          <p:nvPr/>
        </p:nvCxnSpPr>
        <p:spPr>
          <a:xfrm flipH="1">
            <a:off x="7507234" y="4345382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3DEAAC-3300-41BC-8D96-05B2D601B72D}"/>
              </a:ext>
            </a:extLst>
          </p:cNvPr>
          <p:cNvSpPr/>
          <p:nvPr/>
        </p:nvSpPr>
        <p:spPr>
          <a:xfrm>
            <a:off x="7553623" y="507092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BAF7DA-4AAF-4559-9F27-78A1CF2C5D84}"/>
              </a:ext>
            </a:extLst>
          </p:cNvPr>
          <p:cNvCxnSpPr/>
          <p:nvPr/>
        </p:nvCxnSpPr>
        <p:spPr>
          <a:xfrm flipH="1">
            <a:off x="7916401" y="5242893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0F435C-DA2F-4933-B303-7DBD25B44DAA}"/>
              </a:ext>
            </a:extLst>
          </p:cNvPr>
          <p:cNvSpPr txBox="1"/>
          <p:nvPr/>
        </p:nvSpPr>
        <p:spPr>
          <a:xfrm>
            <a:off x="7532790" y="3830121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7BE5C-90B9-43BA-B88D-B721656D0D16}"/>
              </a:ext>
            </a:extLst>
          </p:cNvPr>
          <p:cNvSpPr txBox="1"/>
          <p:nvPr/>
        </p:nvSpPr>
        <p:spPr>
          <a:xfrm>
            <a:off x="7471800" y="4711337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EC6C8C-49EE-4F02-A0E9-0FF517FBD9B2}"/>
              </a:ext>
            </a:extLst>
          </p:cNvPr>
          <p:cNvSpPr/>
          <p:nvPr/>
        </p:nvSpPr>
        <p:spPr>
          <a:xfrm>
            <a:off x="10285100" y="5226198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55EC65-601A-493F-AC4D-0C63C415F6DE}"/>
              </a:ext>
            </a:extLst>
          </p:cNvPr>
          <p:cNvSpPr/>
          <p:nvPr/>
        </p:nvSpPr>
        <p:spPr>
          <a:xfrm>
            <a:off x="5339092" y="433277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83A732-9F84-4387-9E28-66C8F362A838}"/>
              </a:ext>
            </a:extLst>
          </p:cNvPr>
          <p:cNvSpPr/>
          <p:nvPr/>
        </p:nvSpPr>
        <p:spPr>
          <a:xfrm>
            <a:off x="5343115" y="5213588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4791D-8038-4E41-A913-549653E65FF6}"/>
              </a:ext>
            </a:extLst>
          </p:cNvPr>
          <p:cNvSpPr/>
          <p:nvPr/>
        </p:nvSpPr>
        <p:spPr>
          <a:xfrm>
            <a:off x="4060252" y="3823103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44F255-5BA3-4384-8FDE-38920351B8C6}"/>
              </a:ext>
            </a:extLst>
          </p:cNvPr>
          <p:cNvSpPr/>
          <p:nvPr/>
        </p:nvSpPr>
        <p:spPr>
          <a:xfrm>
            <a:off x="4764455" y="4335442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5AA930-6E7A-45C6-80FC-062C9B692947}"/>
              </a:ext>
            </a:extLst>
          </p:cNvPr>
          <p:cNvSpPr/>
          <p:nvPr/>
        </p:nvSpPr>
        <p:spPr>
          <a:xfrm>
            <a:off x="4768478" y="521625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77776D-7702-40CC-8CF9-C7286121B65D}"/>
              </a:ext>
            </a:extLst>
          </p:cNvPr>
          <p:cNvSpPr txBox="1"/>
          <p:nvPr/>
        </p:nvSpPr>
        <p:spPr>
          <a:xfrm rot="16200000">
            <a:off x="3303636" y="4717768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C8690-4C05-46F4-BA87-C2793FB7EBE6}"/>
              </a:ext>
            </a:extLst>
          </p:cNvPr>
          <p:cNvSpPr/>
          <p:nvPr/>
        </p:nvSpPr>
        <p:spPr>
          <a:xfrm>
            <a:off x="11000232" y="3823103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72C9D-B316-42AF-9FF0-E9D9EA1241C8}"/>
              </a:ext>
            </a:extLst>
          </p:cNvPr>
          <p:cNvSpPr txBox="1"/>
          <p:nvPr/>
        </p:nvSpPr>
        <p:spPr>
          <a:xfrm rot="16200000">
            <a:off x="10352312" y="4643756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5C6A2-85A2-4AFA-BE00-EA546B71EE8F}"/>
              </a:ext>
            </a:extLst>
          </p:cNvPr>
          <p:cNvSpPr/>
          <p:nvPr/>
        </p:nvSpPr>
        <p:spPr>
          <a:xfrm>
            <a:off x="10873815" y="435213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2EF69-5794-45B6-BE85-AEEAB5A1DE66}"/>
              </a:ext>
            </a:extLst>
          </p:cNvPr>
          <p:cNvSpPr/>
          <p:nvPr/>
        </p:nvSpPr>
        <p:spPr>
          <a:xfrm>
            <a:off x="10877838" y="5232953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153F68-D56D-4EB4-B583-7AB81067AC99}"/>
              </a:ext>
            </a:extLst>
          </p:cNvPr>
          <p:cNvCxnSpPr>
            <a:stCxn id="28" idx="3"/>
            <a:endCxn id="25" idx="1"/>
          </p:cNvCxnSpPr>
          <p:nvPr/>
        </p:nvCxnSpPr>
        <p:spPr>
          <a:xfrm flipV="1">
            <a:off x="5113153" y="4585211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83A37C-BD1A-4D0B-B46A-9E6C792D689D}"/>
              </a:ext>
            </a:extLst>
          </p:cNvPr>
          <p:cNvCxnSpPr/>
          <p:nvPr/>
        </p:nvCxnSpPr>
        <p:spPr>
          <a:xfrm flipV="1">
            <a:off x="5116375" y="5470032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983165-4AC6-4D07-89EF-9B6303B8B594}"/>
              </a:ext>
            </a:extLst>
          </p:cNvPr>
          <p:cNvCxnSpPr/>
          <p:nvPr/>
        </p:nvCxnSpPr>
        <p:spPr>
          <a:xfrm flipV="1">
            <a:off x="10645365" y="460528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04AD6E-9415-47DB-9884-52E8A1C2AE54}"/>
              </a:ext>
            </a:extLst>
          </p:cNvPr>
          <p:cNvCxnSpPr/>
          <p:nvPr/>
        </p:nvCxnSpPr>
        <p:spPr>
          <a:xfrm flipV="1">
            <a:off x="10643233" y="5485392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92 -0.3551 " pathEditMode="relative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20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1872E4-835D-4885-A003-52EE840C86B8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126A-AF13-4CD2-AAB5-754E520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2B10-C899-40F3-A5F6-ED16C1C9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D3AFB-5234-4B8D-862C-EFA6450C7E24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E65BB-AA88-4434-A1A1-7F8A22EFEA0C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094D2-4518-4FE2-B6A8-4A6BDACBC27A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2CF6B-0BAC-4563-83DE-E61B98CC3D9B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0B356-1931-4380-AA24-6F7B7A95AB5D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29A0C-CA22-47E0-AE76-951A7767359F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4221D9-14E7-484D-82B6-31A5EB69CC25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5CAA51-C0A5-460A-BE41-5AB035BB966E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35D8BD-26BE-407B-BC79-6D8E8A79246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801A11-C085-471E-AD24-B773637BF683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3DEAAC-3300-41BC-8D96-05B2D601B72D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BAF7DA-4AAF-4559-9F27-78A1CF2C5D84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0F435C-DA2F-4933-B303-7DBD25B44DAA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7BE5C-90B9-43BA-B88D-B721656D0D1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EC6C8C-49EE-4F02-A0E9-0FF517FBD9B2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55EC65-601A-493F-AC4D-0C63C415F6DE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83A732-9F84-4387-9E28-66C8F362A838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4791D-8038-4E41-A913-549653E65FF6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44F255-5BA3-4384-8FDE-38920351B8C6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5AA930-6E7A-45C6-80FC-062C9B692947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77776D-7702-40CC-8CF9-C7286121B65D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C8690-4C05-46F4-BA87-C2793FB7EBE6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72C9D-B316-42AF-9FF0-E9D9EA1241C8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5C6A2-85A2-4AFA-BE00-EA546B71EE8F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2EF69-5794-45B6-BE85-AEEAB5A1DE66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153F68-D56D-4EB4-B583-7AB81067AC99}"/>
              </a:ext>
            </a:extLst>
          </p:cNvPr>
          <p:cNvCxnSpPr>
            <a:stCxn id="28" idx="3"/>
            <a:endCxn id="25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83A37C-BD1A-4D0B-B46A-9E6C792D689D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983165-4AC6-4D07-89EF-9B6303B8B594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04AD6E-9415-47DB-9884-52E8A1C2AE54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5ADD480-A930-46A5-9AF3-2855520A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D5FCF1-9647-4095-8E90-E73273E7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3C5D05B-E5C8-4495-985C-E8FAC3F78F8C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</p:spTree>
    <p:extLst>
      <p:ext uri="{BB962C8B-B14F-4D97-AF65-F5344CB8AC3E}">
        <p14:creationId xmlns:p14="http://schemas.microsoft.com/office/powerpoint/2010/main" val="30511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iamond 63">
            <a:extLst>
              <a:ext uri="{FF2B5EF4-FFF2-40B4-BE49-F238E27FC236}">
                <a16:creationId xmlns:a16="http://schemas.microsoft.com/office/drawing/2014/main" id="{BD2834F1-8BDC-48A0-A6C6-049AA9A02998}"/>
              </a:ext>
            </a:extLst>
          </p:cNvPr>
          <p:cNvSpPr/>
          <p:nvPr/>
        </p:nvSpPr>
        <p:spPr>
          <a:xfrm>
            <a:off x="8305840" y="4987945"/>
            <a:ext cx="604798" cy="588943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277BFE-602E-4223-8A25-E58AFF2A9EFD}"/>
              </a:ext>
            </a:extLst>
          </p:cNvPr>
          <p:cNvSpPr txBox="1"/>
          <p:nvPr/>
        </p:nvSpPr>
        <p:spPr>
          <a:xfrm>
            <a:off x="8455029" y="49422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9196EC3-5379-4722-99DB-3D2F1EEC01EB}"/>
              </a:ext>
            </a:extLst>
          </p:cNvPr>
          <p:cNvSpPr txBox="1"/>
          <p:nvPr/>
        </p:nvSpPr>
        <p:spPr>
          <a:xfrm>
            <a:off x="8359613" y="515728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ack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0C0829-DC7D-447E-A307-F1ED81279E75}"/>
              </a:ext>
            </a:extLst>
          </p:cNvPr>
          <p:cNvGrpSpPr/>
          <p:nvPr/>
        </p:nvGrpSpPr>
        <p:grpSpPr>
          <a:xfrm>
            <a:off x="9378649" y="4508793"/>
            <a:ext cx="1143262" cy="385152"/>
            <a:chOff x="8671513" y="3671141"/>
            <a:chExt cx="1143262" cy="38515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6BD918E-7892-41CC-B37A-A458294FA77A}"/>
                </a:ext>
              </a:extLst>
            </p:cNvPr>
            <p:cNvSpPr/>
            <p:nvPr/>
          </p:nvSpPr>
          <p:spPr>
            <a:xfrm>
              <a:off x="8743703" y="3708024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7924759-9B7B-4FC7-AAD6-C5C31E4ED79B}"/>
                </a:ext>
              </a:extLst>
            </p:cNvPr>
            <p:cNvSpPr txBox="1"/>
            <p:nvPr/>
          </p:nvSpPr>
          <p:spPr>
            <a:xfrm>
              <a:off x="8671513" y="3671141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Seq</a:t>
              </a:r>
              <a:r>
                <a:rPr lang="en-US" dirty="0"/>
                <a:t> Check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3119811" y="4512484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EEA144-8B7F-4AFA-912C-3F0B0CD90699}"/>
              </a:ext>
            </a:extLst>
          </p:cNvPr>
          <p:cNvGrpSpPr/>
          <p:nvPr/>
        </p:nvGrpSpPr>
        <p:grpSpPr>
          <a:xfrm>
            <a:off x="4621365" y="4391953"/>
            <a:ext cx="283376" cy="1790401"/>
            <a:chOff x="5436704" y="4646543"/>
            <a:chExt cx="423573" cy="1475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2595F2-7C11-45BD-8119-2E0740CD014C}"/>
                </a:ext>
              </a:extLst>
            </p:cNvPr>
            <p:cNvCxnSpPr/>
            <p:nvPr/>
          </p:nvCxnSpPr>
          <p:spPr>
            <a:xfrm>
              <a:off x="5436704" y="4646543"/>
              <a:ext cx="0" cy="14759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DD73-6AD9-4ACD-9DF1-CD64A112E953}"/>
                </a:ext>
              </a:extLst>
            </p:cNvPr>
            <p:cNvCxnSpPr>
              <a:cxnSpLocks/>
            </p:cNvCxnSpPr>
            <p:nvPr/>
          </p:nvCxnSpPr>
          <p:spPr>
            <a:xfrm>
              <a:off x="5860277" y="5033010"/>
              <a:ext cx="0" cy="72009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1EC2A6-84EE-4A88-AF91-67F5050D171E}"/>
                </a:ext>
              </a:extLst>
            </p:cNvPr>
            <p:cNvCxnSpPr>
              <a:cxnSpLocks/>
            </p:cNvCxnSpPr>
            <p:nvPr/>
          </p:nvCxnSpPr>
          <p:spPr>
            <a:xfrm>
              <a:off x="5436704" y="4646543"/>
              <a:ext cx="423573" cy="3864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692B55-DCEB-46B5-858F-C07C70A07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704" y="5753100"/>
              <a:ext cx="423573" cy="3694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C2CD5-E4E4-46BF-A0E5-71B80C20CC16}"/>
              </a:ext>
            </a:extLst>
          </p:cNvPr>
          <p:cNvSpPr/>
          <p:nvPr/>
        </p:nvSpPr>
        <p:spPr>
          <a:xfrm>
            <a:off x="3407442" y="4624996"/>
            <a:ext cx="411892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3E021A-340B-4BA5-8542-C0E354DAF17C}"/>
              </a:ext>
            </a:extLst>
          </p:cNvPr>
          <p:cNvSpPr/>
          <p:nvPr/>
        </p:nvSpPr>
        <p:spPr>
          <a:xfrm>
            <a:off x="1189383" y="4566444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201765" y="5124281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386512" y="5381737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B5D053-C93E-47BC-971D-2E40802E5B1B}"/>
              </a:ext>
            </a:extLst>
          </p:cNvPr>
          <p:cNvCxnSpPr>
            <a:cxnSpLocks/>
          </p:cNvCxnSpPr>
          <p:nvPr/>
        </p:nvCxnSpPr>
        <p:spPr>
          <a:xfrm>
            <a:off x="4115645" y="4686619"/>
            <a:ext cx="40306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CF457E-6F1E-439C-BF37-7F0DABDC97D1}"/>
              </a:ext>
            </a:extLst>
          </p:cNvPr>
          <p:cNvCxnSpPr>
            <a:cxnSpLocks/>
          </p:cNvCxnSpPr>
          <p:nvPr/>
        </p:nvCxnSpPr>
        <p:spPr>
          <a:xfrm>
            <a:off x="2655653" y="5894947"/>
            <a:ext cx="18630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2201766" y="6216937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2138332" y="6196533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DB154B-44F2-4BBF-BCEF-5147BD3BA7A8}"/>
              </a:ext>
            </a:extLst>
          </p:cNvPr>
          <p:cNvSpPr txBox="1"/>
          <p:nvPr/>
        </p:nvSpPr>
        <p:spPr>
          <a:xfrm rot="16200000">
            <a:off x="4425934" y="511283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MUX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7A37FE-1555-4DFA-B579-48DDFCC748D6}"/>
              </a:ext>
            </a:extLst>
          </p:cNvPr>
          <p:cNvCxnSpPr>
            <a:cxnSpLocks/>
          </p:cNvCxnSpPr>
          <p:nvPr/>
        </p:nvCxnSpPr>
        <p:spPr>
          <a:xfrm flipV="1">
            <a:off x="2424515" y="6033914"/>
            <a:ext cx="0" cy="180681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>
            <a:off x="1994413" y="4665486"/>
            <a:ext cx="11253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52316" y="4512483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B27C4C-8DFA-4BD0-BD9F-16E0699C867A}"/>
              </a:ext>
            </a:extLst>
          </p:cNvPr>
          <p:cNvSpPr/>
          <p:nvPr/>
        </p:nvSpPr>
        <p:spPr>
          <a:xfrm>
            <a:off x="9196546" y="5012649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6D7F5A7-B39F-49FF-A94B-752FE0CCC0C9}"/>
              </a:ext>
            </a:extLst>
          </p:cNvPr>
          <p:cNvSpPr txBox="1"/>
          <p:nvPr/>
        </p:nvSpPr>
        <p:spPr>
          <a:xfrm>
            <a:off x="9208717" y="499158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 Timer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FE6B08-B46D-4F08-98D3-F35921154B4E}"/>
              </a:ext>
            </a:extLst>
          </p:cNvPr>
          <p:cNvSpPr/>
          <p:nvPr/>
        </p:nvSpPr>
        <p:spPr>
          <a:xfrm>
            <a:off x="9181306" y="5755315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28B1E-D067-4437-B585-2B76635A2647}"/>
              </a:ext>
            </a:extLst>
          </p:cNvPr>
          <p:cNvSpPr txBox="1"/>
          <p:nvPr/>
        </p:nvSpPr>
        <p:spPr>
          <a:xfrm>
            <a:off x="9123373" y="5734252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6370A6-9FA6-4AC9-825A-353F781B6917}"/>
              </a:ext>
            </a:extLst>
          </p:cNvPr>
          <p:cNvGrpSpPr/>
          <p:nvPr/>
        </p:nvGrpSpPr>
        <p:grpSpPr>
          <a:xfrm>
            <a:off x="10496997" y="5085311"/>
            <a:ext cx="411479" cy="897203"/>
            <a:chOff x="2201765" y="5173980"/>
            <a:chExt cx="411479" cy="89720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1343298-D11B-45FA-B0CF-C334B5CB614B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083FBC5-50B5-4937-B5B3-2A505B96F317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687779-92CC-4890-85B5-9D1DAE8F1D26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F617CB7-2F61-4B6E-9AD4-20E359D116E0}"/>
              </a:ext>
            </a:extLst>
          </p:cNvPr>
          <p:cNvSpPr txBox="1"/>
          <p:nvPr/>
        </p:nvSpPr>
        <p:spPr>
          <a:xfrm rot="16200000">
            <a:off x="10386766" y="5335102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D558E63-6647-4176-9159-3B91925F74D6}"/>
              </a:ext>
            </a:extLst>
          </p:cNvPr>
          <p:cNvCxnSpPr>
            <a:cxnSpLocks/>
          </p:cNvCxnSpPr>
          <p:nvPr/>
        </p:nvCxnSpPr>
        <p:spPr>
          <a:xfrm>
            <a:off x="8608239" y="4712019"/>
            <a:ext cx="8177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D9D771A-66BF-40B0-8F9F-EC208EEBB544}"/>
              </a:ext>
            </a:extLst>
          </p:cNvPr>
          <p:cNvCxnSpPr>
            <a:cxnSpLocks/>
          </p:cNvCxnSpPr>
          <p:nvPr/>
        </p:nvCxnSpPr>
        <p:spPr>
          <a:xfrm>
            <a:off x="8618696" y="6388729"/>
            <a:ext cx="1443728" cy="110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6D9228B-6973-40A8-91E5-904E48471DAC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8608239" y="5576888"/>
            <a:ext cx="0" cy="8228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E64DFD7-3C53-47A1-A7F0-8263AE533E25}"/>
              </a:ext>
            </a:extLst>
          </p:cNvPr>
          <p:cNvCxnSpPr>
            <a:cxnSpLocks/>
          </p:cNvCxnSpPr>
          <p:nvPr/>
        </p:nvCxnSpPr>
        <p:spPr>
          <a:xfrm>
            <a:off x="8608239" y="4705435"/>
            <a:ext cx="1" cy="28251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09BE14C-F16A-49D2-9C6A-A27967F6DF48}"/>
              </a:ext>
            </a:extLst>
          </p:cNvPr>
          <p:cNvCxnSpPr>
            <a:cxnSpLocks/>
          </p:cNvCxnSpPr>
          <p:nvPr/>
        </p:nvCxnSpPr>
        <p:spPr>
          <a:xfrm flipV="1">
            <a:off x="10463999" y="4693459"/>
            <a:ext cx="67392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0FCC443-994D-470C-82C5-BB644F365D93}"/>
              </a:ext>
            </a:extLst>
          </p:cNvPr>
          <p:cNvCxnSpPr>
            <a:cxnSpLocks/>
          </p:cNvCxnSpPr>
          <p:nvPr/>
        </p:nvCxnSpPr>
        <p:spPr>
          <a:xfrm flipV="1">
            <a:off x="10707967" y="5976499"/>
            <a:ext cx="0" cy="277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6BA1F9-8C11-4377-86AB-C99110D44FF2}"/>
              </a:ext>
            </a:extLst>
          </p:cNvPr>
          <p:cNvGrpSpPr/>
          <p:nvPr/>
        </p:nvGrpSpPr>
        <p:grpSpPr>
          <a:xfrm>
            <a:off x="9990234" y="6190980"/>
            <a:ext cx="1071072" cy="385152"/>
            <a:chOff x="8671513" y="3671141"/>
            <a:chExt cx="1071072" cy="38515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1073AE4-6B05-4164-8844-A219099FCA5A}"/>
                </a:ext>
              </a:extLst>
            </p:cNvPr>
            <p:cNvSpPr/>
            <p:nvPr/>
          </p:nvSpPr>
          <p:spPr>
            <a:xfrm>
              <a:off x="8743703" y="3708024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9661700-4806-4AD2-A30A-49B7C8BDBE51}"/>
                </a:ext>
              </a:extLst>
            </p:cNvPr>
            <p:cNvSpPr txBox="1"/>
            <p:nvPr/>
          </p:nvSpPr>
          <p:spPr>
            <a:xfrm>
              <a:off x="8671513" y="3671141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Dequeue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13F6B42-3E9E-4875-B337-ACA656088A40}"/>
              </a:ext>
            </a:extLst>
          </p:cNvPr>
          <p:cNvCxnSpPr>
            <a:cxnSpLocks/>
          </p:cNvCxnSpPr>
          <p:nvPr/>
        </p:nvCxnSpPr>
        <p:spPr>
          <a:xfrm flipH="1">
            <a:off x="2637446" y="4878125"/>
            <a:ext cx="981806" cy="433479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081114-89F1-432D-B57D-4835C94D3131}"/>
              </a:ext>
            </a:extLst>
          </p:cNvPr>
          <p:cNvSpPr txBox="1"/>
          <p:nvPr/>
        </p:nvSpPr>
        <p:spPr>
          <a:xfrm>
            <a:off x="8115011" y="466450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9D70299-B891-4C2D-9394-9F2A2E9B2830}"/>
              </a:ext>
            </a:extLst>
          </p:cNvPr>
          <p:cNvSpPr txBox="1"/>
          <p:nvPr/>
        </p:nvSpPr>
        <p:spPr>
          <a:xfrm>
            <a:off x="8131020" y="5526616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stCxn id="54" idx="2"/>
          </p:cNvCxnSpPr>
          <p:nvPr/>
        </p:nvCxnSpPr>
        <p:spPr>
          <a:xfrm flipV="1">
            <a:off x="4935369" y="5275031"/>
            <a:ext cx="3370471" cy="224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043C9F1-4175-42BF-A1B3-1571A6E21ABE}"/>
              </a:ext>
            </a:extLst>
          </p:cNvPr>
          <p:cNvSpPr/>
          <p:nvPr/>
        </p:nvSpPr>
        <p:spPr>
          <a:xfrm>
            <a:off x="9796420" y="4632286"/>
            <a:ext cx="411892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577EFF-896D-41AC-833E-6BAD811C6CC9}"/>
              </a:ext>
            </a:extLst>
          </p:cNvPr>
          <p:cNvSpPr/>
          <p:nvPr/>
        </p:nvSpPr>
        <p:spPr>
          <a:xfrm>
            <a:off x="1198402" y="4568361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7559318-45E2-4124-8357-955D89A39A10}"/>
              </a:ext>
            </a:extLst>
          </p:cNvPr>
          <p:cNvSpPr/>
          <p:nvPr/>
        </p:nvSpPr>
        <p:spPr>
          <a:xfrm>
            <a:off x="3420571" y="4634122"/>
            <a:ext cx="411892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E67CC47-1C0D-4221-A900-7688BFBA0499}"/>
              </a:ext>
            </a:extLst>
          </p:cNvPr>
          <p:cNvSpPr/>
          <p:nvPr/>
        </p:nvSpPr>
        <p:spPr>
          <a:xfrm>
            <a:off x="9791702" y="4620187"/>
            <a:ext cx="411892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0C221112-69CF-4A18-AF1E-DB958720756A}"/>
              </a:ext>
            </a:extLst>
          </p:cNvPr>
          <p:cNvSpPr/>
          <p:nvPr/>
        </p:nvSpPr>
        <p:spPr>
          <a:xfrm>
            <a:off x="9194320" y="4903817"/>
            <a:ext cx="153312" cy="249195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stealth" w="lg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02ECF674-C12F-4FEA-8E1A-29D0CFCBF863}"/>
              </a:ext>
            </a:extLst>
          </p:cNvPr>
          <p:cNvSpPr/>
          <p:nvPr/>
        </p:nvSpPr>
        <p:spPr>
          <a:xfrm rot="10979345">
            <a:off x="9032355" y="4892330"/>
            <a:ext cx="153312" cy="249195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5793601" y="6620893"/>
            <a:ext cx="604798" cy="588943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381256D-8138-4CD9-882C-9911E917A880}"/>
              </a:ext>
            </a:extLst>
          </p:cNvPr>
          <p:cNvSpPr txBox="1"/>
          <p:nvPr/>
        </p:nvSpPr>
        <p:spPr>
          <a:xfrm>
            <a:off x="5942790" y="657522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5847374" y="679023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ack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2611362-C9AE-4600-BDEA-203B928017CB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6096000" y="7209836"/>
            <a:ext cx="0" cy="8228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162 L 0.18021 0.00625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09 L 0.00026 0.04189 L -0.09934 0.04189 L -0.09934 0.1789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12 0.00764 L 0.27318 0.00764 L 0.27396 0.0926 L 0.59115 0.09098 L 0.59232 0.01042 L 0.70287 0.00834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039 0.03009 L 0.05859 0.0287 C 0.05872 0.07662 0.05885 0.1243 0.05911 0.1724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651 0.00695 L 0.8349 0.00417 " pathEditMode="relative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162 L 0.18021 0.00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0118 0.0375 L -0.09843 0.0375 L -0.09843 0.1544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12 0.00764 L 0.27318 0.00764 L 0.27396 0.0926 L 0.59115 0.09098 L 0.59232 0.01042 L 0.70287 0.00834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7 L -0.003 0.02639 L 0.05599 0.02523 C 0.05612 0.06574 0.05625 0.10648 0.05651 0.1474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651 0.00695 L 0.8349 0.004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0" grpId="2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67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1155979" y="4549534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38B7C-5392-45EB-960E-AFC9D9069914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2191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94290" y="4614758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14A18F-3255-4763-BA93-FBCC63A4D9CE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454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3223-ADD9-4A43-9C4F-63AB6B6C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Use Case: Rack Scale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B35C-A814-41D0-B204-55396FF9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39"/>
            <a:ext cx="10197035" cy="5029200"/>
          </a:xfrm>
        </p:spPr>
        <p:txBody>
          <a:bodyPr/>
          <a:lstStyle/>
          <a:p>
            <a:r>
              <a:rPr lang="en-US" dirty="0"/>
              <a:t>Compute, memory, storage, accelerators and network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D6E33-59F4-41B8-9A62-7191477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2F9C15-EDB3-4922-BE64-30285A847312}"/>
              </a:ext>
            </a:extLst>
          </p:cNvPr>
          <p:cNvCxnSpPr/>
          <p:nvPr/>
        </p:nvCxnSpPr>
        <p:spPr>
          <a:xfrm flipH="1">
            <a:off x="9144000" y="270510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320D4E-234A-40E3-909D-00746F9CD5F9}"/>
              </a:ext>
            </a:extLst>
          </p:cNvPr>
          <p:cNvCxnSpPr/>
          <p:nvPr/>
        </p:nvCxnSpPr>
        <p:spPr>
          <a:xfrm flipH="1">
            <a:off x="9144000" y="377571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370C6-1ACC-4BC5-8F5D-8ECF50A8077E}"/>
              </a:ext>
            </a:extLst>
          </p:cNvPr>
          <p:cNvCxnSpPr/>
          <p:nvPr/>
        </p:nvCxnSpPr>
        <p:spPr>
          <a:xfrm flipH="1">
            <a:off x="9143262" y="500634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6C9D69-DD5B-4A4A-B137-5B45F5ADF45E}"/>
              </a:ext>
            </a:extLst>
          </p:cNvPr>
          <p:cNvCxnSpPr/>
          <p:nvPr/>
        </p:nvCxnSpPr>
        <p:spPr>
          <a:xfrm flipH="1">
            <a:off x="9134904" y="584835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FB861-10A6-41FA-9992-6D9431AB866C}"/>
              </a:ext>
            </a:extLst>
          </p:cNvPr>
          <p:cNvSpPr/>
          <p:nvPr/>
        </p:nvSpPr>
        <p:spPr>
          <a:xfrm>
            <a:off x="8843010" y="2541270"/>
            <a:ext cx="300252" cy="353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BE44B7-24E1-4A5C-8147-75E7CF6F2040}"/>
              </a:ext>
            </a:extLst>
          </p:cNvPr>
          <p:cNvSpPr txBox="1"/>
          <p:nvPr/>
        </p:nvSpPr>
        <p:spPr>
          <a:xfrm rot="16200000">
            <a:off x="8416696" y="41701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 Gen4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9A0C1-7035-42B1-B86B-FED8632F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432" y="1900410"/>
            <a:ext cx="2035876" cy="46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3C7846-7C30-43E2-8765-5E294CEFBD03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076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5684107" y="6149495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44C01A-5FFF-444C-8F7B-24E63EC123B6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4199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9705620" y="6172773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7622CFA-2617-4381-8666-597E27F7FBB3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90445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10223634" y="4973817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869D9-1BE0-4EEA-AD1C-0B743A2309F4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6316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11062396" y="4605705"/>
            <a:ext cx="411893" cy="153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ED9122F-C142-4B70-8158-38DBCBA2EFDD}"/>
              </a:ext>
            </a:extLst>
          </p:cNvPr>
          <p:cNvSpPr/>
          <p:nvPr/>
        </p:nvSpPr>
        <p:spPr>
          <a:xfrm>
            <a:off x="9306904" y="4297232"/>
            <a:ext cx="326499" cy="401688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stealth" w="lg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8DEF30-CAF9-4E0A-B09E-0AA68EDEDEB9}"/>
              </a:ext>
            </a:extLst>
          </p:cNvPr>
          <p:cNvSpPr/>
          <p:nvPr/>
        </p:nvSpPr>
        <p:spPr>
          <a:xfrm rot="10979345">
            <a:off x="8986366" y="4266577"/>
            <a:ext cx="326499" cy="401688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ED9122F-C142-4B70-8158-38DBCBA2EFDD}"/>
              </a:ext>
            </a:extLst>
          </p:cNvPr>
          <p:cNvSpPr/>
          <p:nvPr/>
        </p:nvSpPr>
        <p:spPr>
          <a:xfrm>
            <a:off x="9306904" y="4297232"/>
            <a:ext cx="326499" cy="401688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stealth" w="lg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8DEF30-CAF9-4E0A-B09E-0AA68EDEDEB9}"/>
              </a:ext>
            </a:extLst>
          </p:cNvPr>
          <p:cNvSpPr/>
          <p:nvPr/>
        </p:nvSpPr>
        <p:spPr>
          <a:xfrm rot="10979345">
            <a:off x="8986366" y="4266577"/>
            <a:ext cx="326499" cy="401688"/>
          </a:xfrm>
          <a:custGeom>
            <a:avLst/>
            <a:gdLst>
              <a:gd name="connsiteX0" fmla="*/ 0 w 223959"/>
              <a:gd name="connsiteY0" fmla="*/ 0 h 360680"/>
              <a:gd name="connsiteX1" fmla="*/ 223520 w 223959"/>
              <a:gd name="connsiteY1" fmla="*/ 127000 h 360680"/>
              <a:gd name="connsiteX2" fmla="*/ 45720 w 223959"/>
              <a:gd name="connsiteY2" fmla="*/ 3606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59" h="360680">
                <a:moveTo>
                  <a:pt x="0" y="0"/>
                </a:moveTo>
                <a:cubicBezTo>
                  <a:pt x="107950" y="33443"/>
                  <a:pt x="215900" y="66887"/>
                  <a:pt x="223520" y="127000"/>
                </a:cubicBezTo>
                <a:cubicBezTo>
                  <a:pt x="231140" y="187113"/>
                  <a:pt x="138430" y="273896"/>
                  <a:pt x="45720" y="36068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9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8566974" y="5283671"/>
            <a:ext cx="411893" cy="153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5266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9E5A4F1-655F-42FA-A900-307D87B97CCD}"/>
              </a:ext>
            </a:extLst>
          </p:cNvPr>
          <p:cNvSpPr/>
          <p:nvPr/>
        </p:nvSpPr>
        <p:spPr>
          <a:xfrm>
            <a:off x="2678009" y="5834011"/>
            <a:ext cx="411893" cy="153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3984998" y="5269610"/>
            <a:ext cx="411893" cy="153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5557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1F26A94-F740-484A-A5F2-1AE104B75542}"/>
              </a:ext>
            </a:extLst>
          </p:cNvPr>
          <p:cNvSpPr/>
          <p:nvPr/>
        </p:nvSpPr>
        <p:spPr>
          <a:xfrm>
            <a:off x="3984998" y="5269610"/>
            <a:ext cx="411893" cy="1533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8898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D674-56C3-4F64-A916-1B3A464A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2993-16CD-4BBD-B9F4-EE334D5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Link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ECFE-7F80-4D26-B4DF-4B4E118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9981-518D-4CCB-9F6A-7E20948FD24D}"/>
              </a:ext>
            </a:extLst>
          </p:cNvPr>
          <p:cNvSpPr/>
          <p:nvPr/>
        </p:nvSpPr>
        <p:spPr>
          <a:xfrm>
            <a:off x="1930148" y="4313583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50A5-FB6C-48F6-8323-BEA3C438EF12}"/>
              </a:ext>
            </a:extLst>
          </p:cNvPr>
          <p:cNvSpPr/>
          <p:nvPr/>
        </p:nvSpPr>
        <p:spPr>
          <a:xfrm>
            <a:off x="1786342" y="4491351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D693-D4D1-4B11-BFBA-897EDB2F5FE8}"/>
              </a:ext>
            </a:extLst>
          </p:cNvPr>
          <p:cNvSpPr/>
          <p:nvPr/>
        </p:nvSpPr>
        <p:spPr>
          <a:xfrm>
            <a:off x="2409130" y="4497648"/>
            <a:ext cx="998882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Seq</a:t>
            </a:r>
            <a:r>
              <a:rPr lang="en-US" dirty="0">
                <a:solidFill>
                  <a:schemeClr val="tx1"/>
                </a:solidFill>
              </a:rPr>
              <a:t> Gen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D79AED-CE94-4149-B103-8C038E860B58}"/>
              </a:ext>
            </a:extLst>
          </p:cNvPr>
          <p:cNvGrpSpPr/>
          <p:nvPr/>
        </p:nvGrpSpPr>
        <p:grpSpPr>
          <a:xfrm>
            <a:off x="2678215" y="5095548"/>
            <a:ext cx="411479" cy="897203"/>
            <a:chOff x="2201765" y="5173980"/>
            <a:chExt cx="411479" cy="89720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D76019-4D06-4874-859B-325E03FA863E}"/>
                </a:ext>
              </a:extLst>
            </p:cNvPr>
            <p:cNvCxnSpPr/>
            <p:nvPr/>
          </p:nvCxnSpPr>
          <p:spPr>
            <a:xfrm>
              <a:off x="2201766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E0C59A-B344-42E6-A039-1A6F4F7AB914}"/>
                </a:ext>
              </a:extLst>
            </p:cNvPr>
            <p:cNvCxnSpPr/>
            <p:nvPr/>
          </p:nvCxnSpPr>
          <p:spPr>
            <a:xfrm>
              <a:off x="2613244" y="5173980"/>
              <a:ext cx="0" cy="8972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8506-9C74-48C1-8964-405C047B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765" y="6065168"/>
              <a:ext cx="4114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AA0EEA-34E0-4DF4-A2EA-EE26113C2923}"/>
              </a:ext>
            </a:extLst>
          </p:cNvPr>
          <p:cNvSpPr txBox="1"/>
          <p:nvPr/>
        </p:nvSpPr>
        <p:spPr>
          <a:xfrm rot="16200000">
            <a:off x="1759061" y="5356044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buffer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0389BF-64EA-4B6B-9EAD-E573A0862AEB}"/>
              </a:ext>
            </a:extLst>
          </p:cNvPr>
          <p:cNvSpPr/>
          <p:nvPr/>
        </p:nvSpPr>
        <p:spPr>
          <a:xfrm>
            <a:off x="3631250" y="4508254"/>
            <a:ext cx="1160170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84170C-D2D0-4414-85C9-7969AD5A888A}"/>
              </a:ext>
            </a:extLst>
          </p:cNvPr>
          <p:cNvSpPr txBox="1"/>
          <p:nvPr/>
        </p:nvSpPr>
        <p:spPr>
          <a:xfrm>
            <a:off x="3567816" y="4487850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Reply Timer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A804DA-C539-4FBC-8801-C535744BDF6B}"/>
              </a:ext>
            </a:extLst>
          </p:cNvPr>
          <p:cNvCxnSpPr>
            <a:cxnSpLocks/>
          </p:cNvCxnSpPr>
          <p:nvPr/>
        </p:nvCxnSpPr>
        <p:spPr>
          <a:xfrm flipV="1">
            <a:off x="1994413" y="4664503"/>
            <a:ext cx="400439" cy="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48C19-E9F3-4034-A3C1-B419BD7D6E94}"/>
              </a:ext>
            </a:extLst>
          </p:cNvPr>
          <p:cNvSpPr/>
          <p:nvPr/>
        </p:nvSpPr>
        <p:spPr>
          <a:xfrm>
            <a:off x="8145417" y="4316896"/>
            <a:ext cx="3074204" cy="23621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189A17-E4A8-4695-BF9B-8A3B602E5BAC}"/>
              </a:ext>
            </a:extLst>
          </p:cNvPr>
          <p:cNvSpPr/>
          <p:nvPr/>
        </p:nvSpPr>
        <p:spPr>
          <a:xfrm>
            <a:off x="11149965" y="4487304"/>
            <a:ext cx="209846" cy="348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75F38A-C9C5-4530-A209-F4CAC34DA1C7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883954" y="6203296"/>
            <a:ext cx="6514612" cy="386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E5142A0-85FB-49C3-8DBF-96B20AC8009F}"/>
              </a:ext>
            </a:extLst>
          </p:cNvPr>
          <p:cNvSpPr txBox="1"/>
          <p:nvPr/>
        </p:nvSpPr>
        <p:spPr>
          <a:xfrm>
            <a:off x="967560" y="416512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7604193-FE11-4FDF-977F-F42EF8069E0F}"/>
              </a:ext>
            </a:extLst>
          </p:cNvPr>
          <p:cNvSpPr/>
          <p:nvPr/>
        </p:nvSpPr>
        <p:spPr>
          <a:xfrm>
            <a:off x="2819335" y="1395061"/>
            <a:ext cx="4934778" cy="23555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C936C0-7863-488E-8025-99AC9FE5984E}"/>
              </a:ext>
            </a:extLst>
          </p:cNvPr>
          <p:cNvSpPr/>
          <p:nvPr/>
        </p:nvSpPr>
        <p:spPr>
          <a:xfrm>
            <a:off x="2928665" y="1619160"/>
            <a:ext cx="1411356" cy="1987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7E3F93-8AA3-447D-B4D9-AA3CA2E4D251}"/>
              </a:ext>
            </a:extLst>
          </p:cNvPr>
          <p:cNvSpPr/>
          <p:nvPr/>
        </p:nvSpPr>
        <p:spPr>
          <a:xfrm>
            <a:off x="3134902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177415-2B04-440A-AC7A-3634A075572C}"/>
              </a:ext>
            </a:extLst>
          </p:cNvPr>
          <p:cNvSpPr/>
          <p:nvPr/>
        </p:nvSpPr>
        <p:spPr>
          <a:xfrm>
            <a:off x="6196974" y="1619160"/>
            <a:ext cx="1411356" cy="1987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0BACD1-543D-40CB-95A8-30F7F7533D18}"/>
              </a:ext>
            </a:extLst>
          </p:cNvPr>
          <p:cNvSpPr/>
          <p:nvPr/>
        </p:nvSpPr>
        <p:spPr>
          <a:xfrm>
            <a:off x="6403211" y="1917340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TX Logic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1A8285B-BB32-4D93-9077-5064E08DA8EC}"/>
              </a:ext>
            </a:extLst>
          </p:cNvPr>
          <p:cNvSpPr/>
          <p:nvPr/>
        </p:nvSpPr>
        <p:spPr>
          <a:xfrm>
            <a:off x="6403211" y="2804911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82790F0-775E-477A-81EF-91D3356F8C04}"/>
              </a:ext>
            </a:extLst>
          </p:cNvPr>
          <p:cNvSpPr/>
          <p:nvPr/>
        </p:nvSpPr>
        <p:spPr>
          <a:xfrm>
            <a:off x="7562776" y="191733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C6F5FBF-088B-4879-B56F-2F009302736C}"/>
              </a:ext>
            </a:extLst>
          </p:cNvPr>
          <p:cNvCxnSpPr>
            <a:cxnSpLocks/>
          </p:cNvCxnSpPr>
          <p:nvPr/>
        </p:nvCxnSpPr>
        <p:spPr>
          <a:xfrm flipH="1">
            <a:off x="4133784" y="2169780"/>
            <a:ext cx="223878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06BC489-D358-408C-872F-9E068EC54713}"/>
              </a:ext>
            </a:extLst>
          </p:cNvPr>
          <p:cNvCxnSpPr>
            <a:cxnSpLocks/>
          </p:cNvCxnSpPr>
          <p:nvPr/>
        </p:nvCxnSpPr>
        <p:spPr>
          <a:xfrm flipH="1">
            <a:off x="4133785" y="3062638"/>
            <a:ext cx="2238788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5EE8F1B-2B9B-4C55-948F-CC43B856C5D2}"/>
              </a:ext>
            </a:extLst>
          </p:cNvPr>
          <p:cNvSpPr/>
          <p:nvPr/>
        </p:nvSpPr>
        <p:spPr>
          <a:xfrm>
            <a:off x="5304112" y="1768276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36118C2-94F2-405B-88AA-2F62A9EBA660}"/>
              </a:ext>
            </a:extLst>
          </p:cNvPr>
          <p:cNvCxnSpPr/>
          <p:nvPr/>
        </p:nvCxnSpPr>
        <p:spPr>
          <a:xfrm flipH="1">
            <a:off x="4788933" y="1917340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EB45DE6-B1ED-48BB-A7E2-FA4C50488EEE}"/>
              </a:ext>
            </a:extLst>
          </p:cNvPr>
          <p:cNvSpPr/>
          <p:nvPr/>
        </p:nvSpPr>
        <p:spPr>
          <a:xfrm>
            <a:off x="4835322" y="2642884"/>
            <a:ext cx="362778" cy="3452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E24BD0C-1C3E-416D-BC03-C0B81768E32D}"/>
              </a:ext>
            </a:extLst>
          </p:cNvPr>
          <p:cNvCxnSpPr/>
          <p:nvPr/>
        </p:nvCxnSpPr>
        <p:spPr>
          <a:xfrm flipH="1">
            <a:off x="5198100" y="2814851"/>
            <a:ext cx="50523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6C5A836-7DE8-4F58-A269-D0E1B81575AC}"/>
              </a:ext>
            </a:extLst>
          </p:cNvPr>
          <p:cNvSpPr txBox="1"/>
          <p:nvPr/>
        </p:nvSpPr>
        <p:spPr>
          <a:xfrm>
            <a:off x="4814489" y="1402079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1A94CE-A886-491F-B2F5-E687EB6D4866}"/>
              </a:ext>
            </a:extLst>
          </p:cNvPr>
          <p:cNvSpPr txBox="1"/>
          <p:nvPr/>
        </p:nvSpPr>
        <p:spPr>
          <a:xfrm>
            <a:off x="4753499" y="2283295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pcie-pkt</a:t>
            </a:r>
            <a:endParaRPr lang="en-US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13A2515-7A9E-42A9-AECC-3F6FC1FA4B6B}"/>
              </a:ext>
            </a:extLst>
          </p:cNvPr>
          <p:cNvSpPr/>
          <p:nvPr/>
        </p:nvSpPr>
        <p:spPr>
          <a:xfrm>
            <a:off x="7566799" y="279815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0A7212-078C-42F3-B20F-5370A0E1F001}"/>
              </a:ext>
            </a:extLst>
          </p:cNvPr>
          <p:cNvSpPr/>
          <p:nvPr/>
        </p:nvSpPr>
        <p:spPr>
          <a:xfrm>
            <a:off x="2620791" y="1904729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484504-7C2A-4095-B2E5-FD04C4FFA02D}"/>
              </a:ext>
            </a:extLst>
          </p:cNvPr>
          <p:cNvSpPr/>
          <p:nvPr/>
        </p:nvSpPr>
        <p:spPr>
          <a:xfrm>
            <a:off x="2624814" y="2785546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CFC26CA-931B-4D0E-9245-CA73EE4EAEAD}"/>
              </a:ext>
            </a:extLst>
          </p:cNvPr>
          <p:cNvSpPr/>
          <p:nvPr/>
        </p:nvSpPr>
        <p:spPr>
          <a:xfrm>
            <a:off x="134195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11850-AD69-46F8-962E-16F5E393BBED}"/>
              </a:ext>
            </a:extLst>
          </p:cNvPr>
          <p:cNvSpPr/>
          <p:nvPr/>
        </p:nvSpPr>
        <p:spPr>
          <a:xfrm>
            <a:off x="2046154" y="1907400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CF78D8-02C2-462C-A637-2CA5E9B6C4EC}"/>
              </a:ext>
            </a:extLst>
          </p:cNvPr>
          <p:cNvSpPr/>
          <p:nvPr/>
        </p:nvSpPr>
        <p:spPr>
          <a:xfrm>
            <a:off x="2050177" y="2788217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331838-210A-42A7-A8ED-D0C451B93FFA}"/>
              </a:ext>
            </a:extLst>
          </p:cNvPr>
          <p:cNvSpPr txBox="1"/>
          <p:nvPr/>
        </p:nvSpPr>
        <p:spPr>
          <a:xfrm rot="16200000">
            <a:off x="585335" y="2289726"/>
            <a:ext cx="21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Root Complex/Switch</a:t>
            </a:r>
          </a:p>
          <a:p>
            <a:pPr algn="ctr"/>
            <a:r>
              <a:rPr lang="en-US" dirty="0"/>
              <a:t>Downstream Port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B29848F-5199-457F-876F-AA840AD38424}"/>
              </a:ext>
            </a:extLst>
          </p:cNvPr>
          <p:cNvSpPr/>
          <p:nvPr/>
        </p:nvSpPr>
        <p:spPr>
          <a:xfrm>
            <a:off x="8281931" y="1395061"/>
            <a:ext cx="868612" cy="23555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3752-0176-4C16-8215-C69FC4332FC9}"/>
              </a:ext>
            </a:extLst>
          </p:cNvPr>
          <p:cNvSpPr txBox="1"/>
          <p:nvPr/>
        </p:nvSpPr>
        <p:spPr>
          <a:xfrm rot="16200000">
            <a:off x="7634011" y="2215714"/>
            <a:ext cx="24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Endpoint/Switch Upstream Port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108012A-5932-4695-B3E0-BA1A3DA0D562}"/>
              </a:ext>
            </a:extLst>
          </p:cNvPr>
          <p:cNvSpPr/>
          <p:nvPr/>
        </p:nvSpPr>
        <p:spPr>
          <a:xfrm>
            <a:off x="8155514" y="1924094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A0D6EB-5675-45E9-9ADF-198D518B3305}"/>
              </a:ext>
            </a:extLst>
          </p:cNvPr>
          <p:cNvSpPr/>
          <p:nvPr/>
        </p:nvSpPr>
        <p:spPr>
          <a:xfrm>
            <a:off x="8159537" y="2804911"/>
            <a:ext cx="348698" cy="504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0CC904D-3A65-4283-BE7E-7333A2CD246B}"/>
              </a:ext>
            </a:extLst>
          </p:cNvPr>
          <p:cNvCxnSpPr>
            <a:stCxn id="137" idx="3"/>
            <a:endCxn id="134" idx="1"/>
          </p:cNvCxnSpPr>
          <p:nvPr/>
        </p:nvCxnSpPr>
        <p:spPr>
          <a:xfrm flipV="1">
            <a:off x="2394852" y="2157169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FBDDEE6-FC8D-45D7-8CEF-7CAD3F9E9494}"/>
              </a:ext>
            </a:extLst>
          </p:cNvPr>
          <p:cNvCxnSpPr/>
          <p:nvPr/>
        </p:nvCxnSpPr>
        <p:spPr>
          <a:xfrm flipV="1">
            <a:off x="2398074" y="304199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BD9CA8-9953-4D39-A308-D7363087EC78}"/>
              </a:ext>
            </a:extLst>
          </p:cNvPr>
          <p:cNvCxnSpPr/>
          <p:nvPr/>
        </p:nvCxnSpPr>
        <p:spPr>
          <a:xfrm flipV="1">
            <a:off x="7927064" y="2177238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C9931-C293-4699-883E-D482A18766B5}"/>
              </a:ext>
            </a:extLst>
          </p:cNvPr>
          <p:cNvCxnSpPr/>
          <p:nvPr/>
        </p:nvCxnSpPr>
        <p:spPr>
          <a:xfrm flipV="1">
            <a:off x="7924932" y="3057350"/>
            <a:ext cx="225939" cy="2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D5F22-B789-4798-A8A1-D0530A1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7" y="2759362"/>
            <a:ext cx="936768" cy="9378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B30CD8C-A083-4181-81DF-82E020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60" y="2778545"/>
            <a:ext cx="936768" cy="93783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0FCC523C-6F19-4BF6-87EB-196A54B3CC0E}"/>
              </a:ext>
            </a:extLst>
          </p:cNvPr>
          <p:cNvSpPr/>
          <p:nvPr/>
        </p:nvSpPr>
        <p:spPr>
          <a:xfrm>
            <a:off x="3127668" y="1924794"/>
            <a:ext cx="998882" cy="5048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RX Logic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1CF03D97-3311-4C56-9401-9A544BF37435}"/>
              </a:ext>
            </a:extLst>
          </p:cNvPr>
          <p:cNvSpPr/>
          <p:nvPr/>
        </p:nvSpPr>
        <p:spPr>
          <a:xfrm>
            <a:off x="3680517" y="5030326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939177-65AD-499B-9244-F28BB0D845FE}"/>
              </a:ext>
            </a:extLst>
          </p:cNvPr>
          <p:cNvSpPr txBox="1"/>
          <p:nvPr/>
        </p:nvSpPr>
        <p:spPr>
          <a:xfrm>
            <a:off x="3902002" y="502415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5CF18E-2E8C-4D2C-8924-8FEC71FB80AD}"/>
              </a:ext>
            </a:extLst>
          </p:cNvPr>
          <p:cNvCxnSpPr>
            <a:cxnSpLocks/>
          </p:cNvCxnSpPr>
          <p:nvPr/>
        </p:nvCxnSpPr>
        <p:spPr>
          <a:xfrm>
            <a:off x="2892479" y="5988332"/>
            <a:ext cx="0" cy="2149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91932B3-03A4-4B00-A196-6B4F664306F6}"/>
              </a:ext>
            </a:extLst>
          </p:cNvPr>
          <p:cNvSpPr txBox="1"/>
          <p:nvPr/>
        </p:nvSpPr>
        <p:spPr>
          <a:xfrm>
            <a:off x="3797005" y="52791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87E4111-BA42-420E-B70F-0A4B93B2D91C}"/>
              </a:ext>
            </a:extLst>
          </p:cNvPr>
          <p:cNvSpPr/>
          <p:nvPr/>
        </p:nvSpPr>
        <p:spPr>
          <a:xfrm>
            <a:off x="9398566" y="5879015"/>
            <a:ext cx="981806" cy="725932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4F00C8-1B9D-4D20-B7E1-F72016A51D52}"/>
              </a:ext>
            </a:extLst>
          </p:cNvPr>
          <p:cNvSpPr txBox="1"/>
          <p:nvPr/>
        </p:nvSpPr>
        <p:spPr>
          <a:xfrm>
            <a:off x="9633403" y="5894582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C3D098-6971-4160-9C78-9C9F0E50825C}"/>
              </a:ext>
            </a:extLst>
          </p:cNvPr>
          <p:cNvSpPr txBox="1"/>
          <p:nvPr/>
        </p:nvSpPr>
        <p:spPr>
          <a:xfrm>
            <a:off x="9528407" y="61261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1C16B-B830-46B7-960A-1FBE6EF6DBE1}"/>
              </a:ext>
            </a:extLst>
          </p:cNvPr>
          <p:cNvGrpSpPr/>
          <p:nvPr/>
        </p:nvGrpSpPr>
        <p:grpSpPr>
          <a:xfrm>
            <a:off x="9930140" y="4834499"/>
            <a:ext cx="1019277" cy="377549"/>
            <a:chOff x="5903770" y="6572917"/>
            <a:chExt cx="1019277" cy="37754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A0268D6-8E98-47FA-A830-9F06FC22501E}"/>
                </a:ext>
              </a:extLst>
            </p:cNvPr>
            <p:cNvSpPr/>
            <p:nvPr/>
          </p:nvSpPr>
          <p:spPr>
            <a:xfrm>
              <a:off x="5903770" y="6602197"/>
              <a:ext cx="998882" cy="3482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212AE41-3E0F-42BC-B31D-30F05FCB086D}"/>
                </a:ext>
              </a:extLst>
            </p:cNvPr>
            <p:cNvSpPr txBox="1"/>
            <p:nvPr/>
          </p:nvSpPr>
          <p:spPr>
            <a:xfrm>
              <a:off x="5904370" y="6572917"/>
              <a:ext cx="1018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Next </a:t>
              </a:r>
              <a:r>
                <a:rPr lang="en-US" dirty="0" err="1"/>
                <a:t>Seq</a:t>
              </a:r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CEEE0E-3DEC-41EF-922D-10EC66047880}"/>
              </a:ext>
            </a:extLst>
          </p:cNvPr>
          <p:cNvSpPr/>
          <p:nvPr/>
        </p:nvSpPr>
        <p:spPr>
          <a:xfrm>
            <a:off x="8291763" y="5117930"/>
            <a:ext cx="1036491" cy="5463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Ack/NAC Gen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AF048CD-FB78-40A4-9CE9-BCBBB781E976}"/>
              </a:ext>
            </a:extLst>
          </p:cNvPr>
          <p:cNvSpPr/>
          <p:nvPr/>
        </p:nvSpPr>
        <p:spPr>
          <a:xfrm>
            <a:off x="8317570" y="4486613"/>
            <a:ext cx="1048783" cy="3482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Timer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68F7661-372D-4651-911D-FD33C70EE1C7}"/>
              </a:ext>
            </a:extLst>
          </p:cNvPr>
          <p:cNvCxnSpPr>
            <a:cxnSpLocks/>
          </p:cNvCxnSpPr>
          <p:nvPr/>
        </p:nvCxnSpPr>
        <p:spPr>
          <a:xfrm flipV="1">
            <a:off x="10737124" y="5212048"/>
            <a:ext cx="0" cy="1018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64037B5-07B6-4C8E-A1C4-75639BF4DC9A}"/>
              </a:ext>
            </a:extLst>
          </p:cNvPr>
          <p:cNvCxnSpPr>
            <a:cxnSpLocks/>
          </p:cNvCxnSpPr>
          <p:nvPr/>
        </p:nvCxnSpPr>
        <p:spPr>
          <a:xfrm>
            <a:off x="10440078" y="4671783"/>
            <a:ext cx="7098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CC9E6C-E71A-4C5A-AE6A-07981E0AD0B5}"/>
              </a:ext>
            </a:extLst>
          </p:cNvPr>
          <p:cNvSpPr txBox="1"/>
          <p:nvPr/>
        </p:nvSpPr>
        <p:spPr>
          <a:xfrm>
            <a:off x="10288881" y="593352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08D218-867A-4B01-ADDD-A27E21665DCE}"/>
              </a:ext>
            </a:extLst>
          </p:cNvPr>
          <p:cNvCxnSpPr>
            <a:cxnSpLocks/>
          </p:cNvCxnSpPr>
          <p:nvPr/>
        </p:nvCxnSpPr>
        <p:spPr>
          <a:xfrm flipV="1">
            <a:off x="86348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2A64980-4D97-4B59-A4EE-7942DCCF8CB2}"/>
              </a:ext>
            </a:extLst>
          </p:cNvPr>
          <p:cNvCxnSpPr>
            <a:cxnSpLocks/>
          </p:cNvCxnSpPr>
          <p:nvPr/>
        </p:nvCxnSpPr>
        <p:spPr>
          <a:xfrm flipV="1">
            <a:off x="8965012" y="4834882"/>
            <a:ext cx="0" cy="28304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400219D-941B-412C-8CCC-AC5738818F70}"/>
              </a:ext>
            </a:extLst>
          </p:cNvPr>
          <p:cNvCxnSpPr>
            <a:cxnSpLocks/>
          </p:cNvCxnSpPr>
          <p:nvPr/>
        </p:nvCxnSpPr>
        <p:spPr>
          <a:xfrm flipV="1">
            <a:off x="10254062" y="5212048"/>
            <a:ext cx="0" cy="91734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25C1C1-D8F8-4CE0-BA65-604A2D3C1023}"/>
              </a:ext>
            </a:extLst>
          </p:cNvPr>
          <p:cNvCxnSpPr>
            <a:cxnSpLocks/>
          </p:cNvCxnSpPr>
          <p:nvPr/>
        </p:nvCxnSpPr>
        <p:spPr>
          <a:xfrm>
            <a:off x="9325767" y="5198008"/>
            <a:ext cx="629253" cy="357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307ACC-8F2C-4537-A50E-DABDE28BC0C0}"/>
              </a:ext>
            </a:extLst>
          </p:cNvPr>
          <p:cNvCxnSpPr>
            <a:cxnSpLocks/>
          </p:cNvCxnSpPr>
          <p:nvPr/>
        </p:nvCxnSpPr>
        <p:spPr>
          <a:xfrm>
            <a:off x="10380372" y="6241981"/>
            <a:ext cx="35675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FAF563-0A3F-4BAF-A25F-B502782B900A}"/>
              </a:ext>
            </a:extLst>
          </p:cNvPr>
          <p:cNvCxnSpPr>
            <a:cxnSpLocks/>
          </p:cNvCxnSpPr>
          <p:nvPr/>
        </p:nvCxnSpPr>
        <p:spPr>
          <a:xfrm flipV="1">
            <a:off x="9889469" y="5356464"/>
            <a:ext cx="0" cy="5258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7A7AA1-54AF-468F-B56F-61D6092E634C}"/>
              </a:ext>
            </a:extLst>
          </p:cNvPr>
          <p:cNvCxnSpPr>
            <a:cxnSpLocks/>
          </p:cNvCxnSpPr>
          <p:nvPr/>
        </p:nvCxnSpPr>
        <p:spPr>
          <a:xfrm>
            <a:off x="9325767" y="5372270"/>
            <a:ext cx="56370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BCE196-819C-45BA-8136-F802232A0B1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0440079" y="4660747"/>
            <a:ext cx="0" cy="17375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5CCCFD5-9B35-4292-9947-47D1F727FF9F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662323" y="5393292"/>
            <a:ext cx="3622633" cy="108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BFB6995-8955-4096-BC66-3FE80C1CF939}"/>
              </a:ext>
            </a:extLst>
          </p:cNvPr>
          <p:cNvCxnSpPr>
            <a:cxnSpLocks/>
          </p:cNvCxnSpPr>
          <p:nvPr/>
        </p:nvCxnSpPr>
        <p:spPr>
          <a:xfrm>
            <a:off x="3119302" y="5395080"/>
            <a:ext cx="588582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D21A51E-B49B-489E-B3C8-CEDAA1825D13}"/>
              </a:ext>
            </a:extLst>
          </p:cNvPr>
          <p:cNvCxnSpPr>
            <a:cxnSpLocks/>
          </p:cNvCxnSpPr>
          <p:nvPr/>
        </p:nvCxnSpPr>
        <p:spPr>
          <a:xfrm flipH="1">
            <a:off x="4169496" y="4867399"/>
            <a:ext cx="1443" cy="153399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70A9C18-929E-4CDD-83AE-572A8609B777}"/>
              </a:ext>
            </a:extLst>
          </p:cNvPr>
          <p:cNvSpPr txBox="1"/>
          <p:nvPr/>
        </p:nvSpPr>
        <p:spPr>
          <a:xfrm>
            <a:off x="10868669" y="483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204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3C61F1-7E1B-48A7-A7FA-6F731CE88AD2}"/>
              </a:ext>
            </a:extLst>
          </p:cNvPr>
          <p:cNvCxnSpPr/>
          <p:nvPr/>
        </p:nvCxnSpPr>
        <p:spPr>
          <a:xfrm flipH="1">
            <a:off x="9144000" y="270510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D6FD36-44F1-4F37-880D-DEBB05BA3A2F}"/>
              </a:ext>
            </a:extLst>
          </p:cNvPr>
          <p:cNvCxnSpPr/>
          <p:nvPr/>
        </p:nvCxnSpPr>
        <p:spPr>
          <a:xfrm flipH="1">
            <a:off x="9144000" y="377571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AFAAF-5ADF-45A8-B7A0-085C8E5B3998}"/>
              </a:ext>
            </a:extLst>
          </p:cNvPr>
          <p:cNvCxnSpPr/>
          <p:nvPr/>
        </p:nvCxnSpPr>
        <p:spPr>
          <a:xfrm flipH="1">
            <a:off x="9143262" y="500634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75802C-A171-47FB-9EB6-4F7721F5997C}"/>
              </a:ext>
            </a:extLst>
          </p:cNvPr>
          <p:cNvCxnSpPr/>
          <p:nvPr/>
        </p:nvCxnSpPr>
        <p:spPr>
          <a:xfrm flipH="1">
            <a:off x="9134904" y="5848350"/>
            <a:ext cx="41529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5D70580-EABA-4BA4-86A9-97E58DCB7A74}"/>
              </a:ext>
            </a:extLst>
          </p:cNvPr>
          <p:cNvSpPr/>
          <p:nvPr/>
        </p:nvSpPr>
        <p:spPr>
          <a:xfrm>
            <a:off x="8843010" y="2541270"/>
            <a:ext cx="300252" cy="353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D3223-ADD9-4A43-9C4F-63AB6B6C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Use Case: Rack Scale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B35C-A814-41D0-B204-55396FF9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39"/>
            <a:ext cx="10197035" cy="5029200"/>
          </a:xfrm>
        </p:spPr>
        <p:txBody>
          <a:bodyPr/>
          <a:lstStyle/>
          <a:p>
            <a:r>
              <a:rPr lang="en-US" dirty="0"/>
              <a:t>Compute, memory, storage, accelerators and network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D6E33-59F4-41B8-9A62-7191477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9A0C1-7035-42B1-B86B-FED8632F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432" y="1900410"/>
            <a:ext cx="2035876" cy="466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E8435-5EA7-46BF-80EA-31AF4FA6227C}"/>
              </a:ext>
            </a:extLst>
          </p:cNvPr>
          <p:cNvSpPr txBox="1"/>
          <p:nvPr/>
        </p:nvSpPr>
        <p:spPr>
          <a:xfrm>
            <a:off x="1144780" y="4162213"/>
            <a:ext cx="719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M. Jung et al. “</a:t>
            </a:r>
            <a:r>
              <a:rPr lang="en-US" b="1" dirty="0" err="1"/>
              <a:t>SimpleSSD</a:t>
            </a:r>
            <a:r>
              <a:rPr lang="en-US" b="1" dirty="0"/>
              <a:t>: Modeling Solid State Drives for Holistic System Simulation,” CAL’17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DE93F-B49B-486E-95F4-C0B3E5C720E4}"/>
              </a:ext>
            </a:extLst>
          </p:cNvPr>
          <p:cNvSpPr txBox="1"/>
          <p:nvPr/>
        </p:nvSpPr>
        <p:spPr>
          <a:xfrm>
            <a:off x="1144780" y="3082521"/>
            <a:ext cx="707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N. </a:t>
            </a:r>
            <a:r>
              <a:rPr lang="en-US" b="1" dirty="0" err="1"/>
              <a:t>Binkert</a:t>
            </a:r>
            <a:r>
              <a:rPr lang="en-US" b="1" dirty="0"/>
              <a:t> et al. “The gem5 simulator,” ACM SIGARCH 2011</a:t>
            </a:r>
          </a:p>
          <a:p>
            <a:r>
              <a:rPr lang="en-US" b="1" dirty="0"/>
              <a:t>A. Hansson et al. “</a:t>
            </a:r>
            <a:r>
              <a:rPr lang="en-US" b="1" i="1" dirty="0"/>
              <a:t>Simulating DRAM controllers for future system architecture exploration</a:t>
            </a:r>
            <a:r>
              <a:rPr lang="en-US" b="1" dirty="0"/>
              <a:t>,” ISPASS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8C664-CAD1-4107-8D21-BA804DFB06A8}"/>
              </a:ext>
            </a:extLst>
          </p:cNvPr>
          <p:cNvSpPr txBox="1"/>
          <p:nvPr/>
        </p:nvSpPr>
        <p:spPr>
          <a:xfrm>
            <a:off x="1144780" y="2168454"/>
            <a:ext cx="63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M. Alian et al. “dist-gem5: Distributed Simulation of Computer Clusters,” ISPASS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23720-2CC8-4B86-BE94-EA3CA21CCEBC}"/>
              </a:ext>
            </a:extLst>
          </p:cNvPr>
          <p:cNvSpPr txBox="1"/>
          <p:nvPr/>
        </p:nvSpPr>
        <p:spPr>
          <a:xfrm>
            <a:off x="1144780" y="5269057"/>
            <a:ext cx="735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J. Power et al. “gem5-gpu: A Heterogeneous CPU-GPU Simulator,“ CAL 2015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30C9B1-AA8D-4430-99D3-7CEF8B8AE35B}"/>
              </a:ext>
            </a:extLst>
          </p:cNvPr>
          <p:cNvSpPr/>
          <p:nvPr/>
        </p:nvSpPr>
        <p:spPr>
          <a:xfrm>
            <a:off x="9496612" y="2432424"/>
            <a:ext cx="1757082" cy="53875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1E0F80-2BE2-430F-9DE3-65CE4CC6CFA9}"/>
              </a:ext>
            </a:extLst>
          </p:cNvPr>
          <p:cNvSpPr/>
          <p:nvPr/>
        </p:nvSpPr>
        <p:spPr>
          <a:xfrm>
            <a:off x="9496612" y="2964437"/>
            <a:ext cx="1757082" cy="1649397"/>
          </a:xfrm>
          <a:prstGeom prst="roundRect">
            <a:avLst>
              <a:gd name="adj" fmla="val 1086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1AABE2-64E3-4C76-BCFF-16C22CE5683D}"/>
              </a:ext>
            </a:extLst>
          </p:cNvPr>
          <p:cNvSpPr/>
          <p:nvPr/>
        </p:nvSpPr>
        <p:spPr>
          <a:xfrm>
            <a:off x="9484706" y="4629024"/>
            <a:ext cx="1757082" cy="765937"/>
          </a:xfrm>
          <a:prstGeom prst="roundRect">
            <a:avLst>
              <a:gd name="adj" fmla="val 1086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5ABB6D-09FF-4AD3-8F4A-E81C760584EB}"/>
              </a:ext>
            </a:extLst>
          </p:cNvPr>
          <p:cNvSpPr/>
          <p:nvPr/>
        </p:nvSpPr>
        <p:spPr>
          <a:xfrm>
            <a:off x="9499220" y="5459812"/>
            <a:ext cx="1757082" cy="765937"/>
          </a:xfrm>
          <a:prstGeom prst="roundRect">
            <a:avLst>
              <a:gd name="adj" fmla="val 1086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05D79-3E25-46B0-B41B-8E43BE9C9CAE}"/>
              </a:ext>
            </a:extLst>
          </p:cNvPr>
          <p:cNvSpPr txBox="1"/>
          <p:nvPr/>
        </p:nvSpPr>
        <p:spPr>
          <a:xfrm rot="16200000">
            <a:off x="8416696" y="41701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 Gen4</a:t>
            </a:r>
          </a:p>
        </p:txBody>
      </p:sp>
    </p:spTree>
    <p:extLst>
      <p:ext uri="{BB962C8B-B14F-4D97-AF65-F5344CB8AC3E}">
        <p14:creationId xmlns:p14="http://schemas.microsoft.com/office/powerpoint/2010/main" val="39944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14DB-CECE-462C-BEFE-367FFB8E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C002-BA48-44DD-A8B9-B59CC023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Physical setup</a:t>
            </a:r>
            <a:endParaRPr lang="en-US" dirty="0"/>
          </a:p>
          <a:p>
            <a:r>
              <a:rPr lang="en-US" dirty="0"/>
              <a:t>Xeon V4 E5 2660 processor, Intel p3700 SSD</a:t>
            </a:r>
          </a:p>
          <a:p>
            <a:r>
              <a:rPr lang="en-US" dirty="0"/>
              <a:t>Run “</a:t>
            </a:r>
            <a:r>
              <a:rPr lang="en-US" dirty="0" err="1"/>
              <a:t>dd</a:t>
            </a:r>
            <a:r>
              <a:rPr lang="en-US" dirty="0"/>
              <a:t>” to flood storage device with read/write requests</a:t>
            </a:r>
          </a:p>
          <a:p>
            <a:pPr marL="0" indent="0">
              <a:buNone/>
            </a:pPr>
            <a:r>
              <a:rPr lang="en-US" b="1" dirty="0"/>
              <a:t>gem5 setup</a:t>
            </a:r>
          </a:p>
          <a:p>
            <a:r>
              <a:rPr lang="en-US" dirty="0"/>
              <a:t>Configure it to model the Xeon processor</a:t>
            </a:r>
          </a:p>
          <a:p>
            <a:r>
              <a:rPr lang="en-US" dirty="0"/>
              <a:t>IDE disk model does not impose any bandwidth bottleneck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86348-9F03-481A-8133-60BB627E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56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CA6A-F52F-44DB-AEE2-EE1E49AD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BDCB-D30C-437F-A2F7-DF5F17EB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78A0C-B287-4B89-B1AF-799D244A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1CB0FA2-2AF6-49B6-BE32-FC9FF92C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5" y="2503805"/>
            <a:ext cx="4399560" cy="3663634"/>
          </a:xfrm>
          <a:prstGeom prst="rect">
            <a:avLst/>
          </a:prstGeom>
        </p:spPr>
      </p:pic>
      <p:pic>
        <p:nvPicPr>
          <p:cNvPr id="12" name="Picture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CCBF629-CD72-4661-BDEC-057DFDC3A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4" y="3977639"/>
            <a:ext cx="1383214" cy="10382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429578-9406-438A-A152-BAEB0AB0AFD0}"/>
              </a:ext>
            </a:extLst>
          </p:cNvPr>
          <p:cNvCxnSpPr>
            <a:cxnSpLocks/>
          </p:cNvCxnSpPr>
          <p:nvPr/>
        </p:nvCxnSpPr>
        <p:spPr>
          <a:xfrm>
            <a:off x="4879473" y="4438650"/>
            <a:ext cx="467769" cy="0"/>
          </a:xfrm>
          <a:prstGeom prst="line">
            <a:avLst/>
          </a:prstGeom>
          <a:ln w="2222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72D9C6-12F6-4A5A-8D10-E9B473E454DE}"/>
              </a:ext>
            </a:extLst>
          </p:cNvPr>
          <p:cNvSpPr txBox="1"/>
          <p:nvPr/>
        </p:nvSpPr>
        <p:spPr>
          <a:xfrm>
            <a:off x="8846458" y="2041212"/>
            <a:ext cx="169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gem5 Setup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57296E3-C4A6-4596-8110-6EDD10E705AF}"/>
              </a:ext>
            </a:extLst>
          </p:cNvPr>
          <p:cNvSpPr/>
          <p:nvPr/>
        </p:nvSpPr>
        <p:spPr>
          <a:xfrm>
            <a:off x="9090239" y="2926943"/>
            <a:ext cx="1563246" cy="33478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 Complex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B13620-4E9F-4307-AAF4-0D168A6DDD91}"/>
              </a:ext>
            </a:extLst>
          </p:cNvPr>
          <p:cNvSpPr/>
          <p:nvPr/>
        </p:nvSpPr>
        <p:spPr>
          <a:xfrm>
            <a:off x="9090239" y="4109857"/>
            <a:ext cx="1563246" cy="33478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3D9F333-5E8E-4009-8B94-D1AF8B63E32C}"/>
              </a:ext>
            </a:extLst>
          </p:cNvPr>
          <p:cNvSpPr/>
          <p:nvPr/>
        </p:nvSpPr>
        <p:spPr>
          <a:xfrm>
            <a:off x="9090239" y="5292771"/>
            <a:ext cx="1563246" cy="33478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 Disk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0C0ED3-41DE-44B5-91C0-A830BE959A9D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9871862" y="3261725"/>
            <a:ext cx="0" cy="84813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5D08C3-0EFF-4B7B-8669-D69D019F9D60}"/>
              </a:ext>
            </a:extLst>
          </p:cNvPr>
          <p:cNvCxnSpPr/>
          <p:nvPr/>
        </p:nvCxnSpPr>
        <p:spPr>
          <a:xfrm>
            <a:off x="9866753" y="4444639"/>
            <a:ext cx="0" cy="84813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7D2B04E-4764-48E2-89D5-4892AA7165B7}"/>
              </a:ext>
            </a:extLst>
          </p:cNvPr>
          <p:cNvSpPr txBox="1"/>
          <p:nvPr/>
        </p:nvSpPr>
        <p:spPr>
          <a:xfrm>
            <a:off x="2090059" y="1948172"/>
            <a:ext cx="201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Physical Setup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E1EA0A-F1C4-4460-A55F-45634BFD96BB}"/>
              </a:ext>
            </a:extLst>
          </p:cNvPr>
          <p:cNvSpPr txBox="1"/>
          <p:nvPr/>
        </p:nvSpPr>
        <p:spPr>
          <a:xfrm>
            <a:off x="7856525" y="3423604"/>
            <a:ext cx="18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PCIe gen2 x4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A16102-49AE-47D9-83AC-6B12B32E9AAD}"/>
              </a:ext>
            </a:extLst>
          </p:cNvPr>
          <p:cNvSpPr txBox="1"/>
          <p:nvPr/>
        </p:nvSpPr>
        <p:spPr>
          <a:xfrm>
            <a:off x="7856525" y="4669227"/>
            <a:ext cx="177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PCIe gen2 x1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3F6F56-5583-4F24-985F-49B250F11158}"/>
              </a:ext>
            </a:extLst>
          </p:cNvPr>
          <p:cNvSpPr txBox="1"/>
          <p:nvPr/>
        </p:nvSpPr>
        <p:spPr>
          <a:xfrm>
            <a:off x="10307920" y="4637872"/>
            <a:ext cx="113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~5Gbps</a:t>
            </a:r>
          </a:p>
        </p:txBody>
      </p:sp>
    </p:spTree>
    <p:extLst>
      <p:ext uri="{BB962C8B-B14F-4D97-AF65-F5344CB8AC3E}">
        <p14:creationId xmlns:p14="http://schemas.microsoft.com/office/powerpoint/2010/main" val="2943135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CA6A-F52F-44DB-AEE2-EE1E49AD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BDCB-D30C-437F-A2F7-DF5F17EB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switch latency and access block size</a:t>
            </a:r>
          </a:p>
          <a:p>
            <a:pPr lvl="1"/>
            <a:r>
              <a:rPr lang="en-US" dirty="0"/>
              <a:t>Within 80% ~ 90% of physical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78A0C-B287-4B89-B1AF-799D244A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619485"/>
              </p:ext>
            </p:extLst>
          </p:nvPr>
        </p:nvGraphicFramePr>
        <p:xfrm>
          <a:off x="1785257" y="2184401"/>
          <a:ext cx="8338457" cy="441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36EF5C-6FDB-4790-8500-E695D0F6E4ED}"/>
              </a:ext>
            </a:extLst>
          </p:cNvPr>
          <p:cNvSpPr txBox="1"/>
          <p:nvPr/>
        </p:nvSpPr>
        <p:spPr>
          <a:xfrm>
            <a:off x="10123714" y="2324743"/>
            <a:ext cx="1866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Switch latency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23E418-CEB2-4AFA-8E80-F462B9951326}"/>
              </a:ext>
            </a:extLst>
          </p:cNvPr>
          <p:cNvSpPr/>
          <p:nvPr/>
        </p:nvSpPr>
        <p:spPr>
          <a:xfrm>
            <a:off x="4180114" y="2324743"/>
            <a:ext cx="5399315" cy="50554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CE7F-FE1A-485E-B4CD-2DEE987C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vs. Lane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67F4C-90DE-4388-BFF7-05132FA8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4775200" cy="5029200"/>
          </a:xfrm>
        </p:spPr>
        <p:txBody>
          <a:bodyPr/>
          <a:lstStyle/>
          <a:p>
            <a:r>
              <a:rPr lang="en-US" dirty="0"/>
              <a:t>BW drop from x4 to x8!</a:t>
            </a:r>
          </a:p>
          <a:p>
            <a:r>
              <a:rPr lang="en-US" dirty="0"/>
              <a:t>Switch port becomes the bottleneck</a:t>
            </a:r>
          </a:p>
          <a:p>
            <a:pPr lvl="1"/>
            <a:r>
              <a:rPr lang="en-US" dirty="0"/>
              <a:t>Frequent replays – 27% of </a:t>
            </a:r>
            <a:r>
              <a:rPr lang="en-US" dirty="0" err="1"/>
              <a:t>pkts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8D7C-16EB-40BF-9CF1-C024AB3A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3E6A3E-A68A-4F76-861C-2FBEDCE9F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746742"/>
              </p:ext>
            </p:extLst>
          </p:nvPr>
        </p:nvGraphicFramePr>
        <p:xfrm>
          <a:off x="5210628" y="1854925"/>
          <a:ext cx="6676572" cy="424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C88C05-CFA7-46CE-9E27-EE57153CA7F9}"/>
              </a:ext>
            </a:extLst>
          </p:cNvPr>
          <p:cNvSpPr txBox="1"/>
          <p:nvPr/>
        </p:nvSpPr>
        <p:spPr>
          <a:xfrm>
            <a:off x="780143" y="4471631"/>
            <a:ext cx="4107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Nonintuitive behavior which cannot be captured with a simple interconnection model</a:t>
            </a:r>
          </a:p>
        </p:txBody>
      </p:sp>
    </p:spTree>
    <p:extLst>
      <p:ext uri="{BB962C8B-B14F-4D97-AF65-F5344CB8AC3E}">
        <p14:creationId xmlns:p14="http://schemas.microsoft.com/office/powerpoint/2010/main" val="2964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0256-D5F8-44C4-A474-8C78AED9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F4F5-2B30-4DFF-B8DF-347663E01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EFCF6-54A0-48DA-9AE1-ED4FEE31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47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444D69D-09C5-4C89-90FE-C6006ADC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97" y="2010211"/>
            <a:ext cx="5238458" cy="3099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B06EC-1073-4799-97CA-BA065037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/>
          <a:p>
            <a:r>
              <a:rPr lang="en-US" dirty="0"/>
              <a:t>gem5 Off-chip Interconnection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B0FF-0B52-4CD3-B784-80318CE6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6231467" cy="50292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Architectural simulators ignore I/O performance modeling</a:t>
            </a:r>
          </a:p>
          <a:p>
            <a:r>
              <a:rPr lang="en-US" dirty="0">
                <a:solidFill>
                  <a:srgbClr val="000000"/>
                </a:solidFill>
              </a:rPr>
              <a:t>gem5 has a simple functional crossbar model for the I/O interconnection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Loosely model a PCI bus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Does not model the complex PCIe protocol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 this work we build a PCIe model for gem5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9C4BA-4504-4662-97DD-08D81A8D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C6BEAC-1A99-4471-89E8-C7EB9DC4CFBD}"/>
              </a:ext>
            </a:extLst>
          </p:cNvPr>
          <p:cNvSpPr/>
          <p:nvPr/>
        </p:nvSpPr>
        <p:spPr>
          <a:xfrm>
            <a:off x="6405201" y="4817089"/>
            <a:ext cx="5592233" cy="351366"/>
          </a:xfrm>
          <a:prstGeom prst="ellipse">
            <a:avLst/>
          </a:prstGeom>
          <a:solidFill>
            <a:srgbClr val="C00000">
              <a:alpha val="16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3D72D-138A-40A0-8382-07F1DEFA5CA4}"/>
              </a:ext>
            </a:extLst>
          </p:cNvPr>
          <p:cNvSpPr txBox="1"/>
          <p:nvPr/>
        </p:nvSpPr>
        <p:spPr>
          <a:xfrm>
            <a:off x="7913244" y="5478212"/>
            <a:ext cx="21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gem5 IO architecture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37945B-E428-491F-80C7-211AE5B789E3}"/>
              </a:ext>
            </a:extLst>
          </p:cNvPr>
          <p:cNvSpPr/>
          <p:nvPr/>
        </p:nvSpPr>
        <p:spPr>
          <a:xfrm>
            <a:off x="8080513" y="1833770"/>
            <a:ext cx="372717" cy="770282"/>
          </a:xfrm>
          <a:custGeom>
            <a:avLst/>
            <a:gdLst>
              <a:gd name="connsiteX0" fmla="*/ 0 w 372717"/>
              <a:gd name="connsiteY0" fmla="*/ 770282 h 770282"/>
              <a:gd name="connsiteX1" fmla="*/ 293204 w 372717"/>
              <a:gd name="connsiteY1" fmla="*/ 616226 h 770282"/>
              <a:gd name="connsiteX2" fmla="*/ 372717 w 372717"/>
              <a:gd name="connsiteY2" fmla="*/ 0 h 7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717" h="770282">
                <a:moveTo>
                  <a:pt x="0" y="770282"/>
                </a:moveTo>
                <a:cubicBezTo>
                  <a:pt x="115542" y="757444"/>
                  <a:pt x="231085" y="744606"/>
                  <a:pt x="293204" y="616226"/>
                </a:cubicBezTo>
                <a:cubicBezTo>
                  <a:pt x="355323" y="487846"/>
                  <a:pt x="364020" y="243923"/>
                  <a:pt x="372717" y="0"/>
                </a:cubicBezTo>
              </a:path>
            </a:pathLst>
          </a:custGeom>
          <a:noFill/>
          <a:ln w="22225">
            <a:solidFill>
              <a:srgbClr val="C0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DCCBAD-ACFA-4E94-A4B3-72B58FAFD67D}"/>
              </a:ext>
            </a:extLst>
          </p:cNvPr>
          <p:cNvSpPr/>
          <p:nvPr/>
        </p:nvSpPr>
        <p:spPr>
          <a:xfrm>
            <a:off x="9201317" y="1833770"/>
            <a:ext cx="372717" cy="770282"/>
          </a:xfrm>
          <a:custGeom>
            <a:avLst/>
            <a:gdLst>
              <a:gd name="connsiteX0" fmla="*/ 0 w 372717"/>
              <a:gd name="connsiteY0" fmla="*/ 770282 h 770282"/>
              <a:gd name="connsiteX1" fmla="*/ 293204 w 372717"/>
              <a:gd name="connsiteY1" fmla="*/ 616226 h 770282"/>
              <a:gd name="connsiteX2" fmla="*/ 372717 w 372717"/>
              <a:gd name="connsiteY2" fmla="*/ 0 h 7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717" h="770282">
                <a:moveTo>
                  <a:pt x="0" y="770282"/>
                </a:moveTo>
                <a:cubicBezTo>
                  <a:pt x="115542" y="757444"/>
                  <a:pt x="231085" y="744606"/>
                  <a:pt x="293204" y="616226"/>
                </a:cubicBezTo>
                <a:cubicBezTo>
                  <a:pt x="355323" y="487846"/>
                  <a:pt x="364020" y="243923"/>
                  <a:pt x="372717" y="0"/>
                </a:cubicBezTo>
              </a:path>
            </a:pathLst>
          </a:custGeom>
          <a:noFill/>
          <a:ln w="22225">
            <a:solidFill>
              <a:srgbClr val="C00000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00C30-BF08-458D-8A27-9B8DB5686AF5}"/>
              </a:ext>
            </a:extLst>
          </p:cNvPr>
          <p:cNvSpPr txBox="1"/>
          <p:nvPr/>
        </p:nvSpPr>
        <p:spPr>
          <a:xfrm>
            <a:off x="7892659" y="1508125"/>
            <a:ext cx="112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Slave 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64F7A-6CFC-4BCF-8373-F93BFA38D453}"/>
              </a:ext>
            </a:extLst>
          </p:cNvPr>
          <p:cNvSpPr txBox="1"/>
          <p:nvPr/>
        </p:nvSpPr>
        <p:spPr>
          <a:xfrm>
            <a:off x="9096651" y="1515788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port</a:t>
            </a:r>
          </a:p>
        </p:txBody>
      </p:sp>
    </p:spTree>
    <p:extLst>
      <p:ext uri="{BB962C8B-B14F-4D97-AF65-F5344CB8AC3E}">
        <p14:creationId xmlns:p14="http://schemas.microsoft.com/office/powerpoint/2010/main" val="78203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Motivation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Background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PCI vs. PCIe architecture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PCI-Express Modeling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Enabling functionality (Detect a PCIe device)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Performance modeling for root complex, switch, and links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Evaluation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54A-538B-47A0-8DCA-690F1D0B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PCI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49DF-865D-4092-BA08-C024191F0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7400711" cy="5029200"/>
          </a:xfrm>
        </p:spPr>
        <p:txBody>
          <a:bodyPr/>
          <a:lstStyle/>
          <a:p>
            <a:r>
              <a:rPr lang="en-US" dirty="0"/>
              <a:t>Parallel bus</a:t>
            </a:r>
          </a:p>
          <a:p>
            <a:pPr lvl="1"/>
            <a:r>
              <a:rPr lang="en-US" dirty="0"/>
              <a:t>33MHz (133 MB/sec) or 66MHz (533 MB/sec)</a:t>
            </a:r>
          </a:p>
          <a:p>
            <a:r>
              <a:rPr lang="en-US" dirty="0"/>
              <a:t>PCI Bridges form a hierarchy</a:t>
            </a:r>
          </a:p>
          <a:p>
            <a:r>
              <a:rPr lang="en-US" dirty="0"/>
              <a:t>Each bus supports up to 12 electrical loads</a:t>
            </a:r>
          </a:p>
          <a:p>
            <a:pPr lvl="1"/>
            <a:r>
              <a:rPr lang="en-US" dirty="0"/>
              <a:t>bridges and endpoints</a:t>
            </a:r>
          </a:p>
          <a:p>
            <a:pPr lvl="1"/>
            <a:r>
              <a:rPr lang="en-US" dirty="0"/>
              <a:t>4 shared interrupt lines</a:t>
            </a:r>
          </a:p>
          <a:p>
            <a:r>
              <a:rPr lang="en-US" dirty="0"/>
              <a:t>Does not support split transaction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6228-6DCA-45FC-9DCF-AAC1FD90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2D3C47-B30F-4F10-A1CB-C81AC4EC681A}"/>
              </a:ext>
            </a:extLst>
          </p:cNvPr>
          <p:cNvGrpSpPr/>
          <p:nvPr/>
        </p:nvGrpSpPr>
        <p:grpSpPr>
          <a:xfrm>
            <a:off x="7141029" y="1696516"/>
            <a:ext cx="4580817" cy="3293835"/>
            <a:chOff x="7141029" y="1696516"/>
            <a:chExt cx="4580817" cy="32938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543844-1EFE-4D21-9F44-6D21937DBD67}"/>
                </a:ext>
              </a:extLst>
            </p:cNvPr>
            <p:cNvCxnSpPr>
              <a:cxnSpLocks/>
            </p:cNvCxnSpPr>
            <p:nvPr/>
          </p:nvCxnSpPr>
          <p:spPr>
            <a:xfrm>
              <a:off x="7141029" y="2514903"/>
              <a:ext cx="4559481" cy="73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CD5912-2808-4E0F-A80D-0AB4C4154A90}"/>
                </a:ext>
              </a:extLst>
            </p:cNvPr>
            <p:cNvCxnSpPr>
              <a:cxnSpLocks/>
            </p:cNvCxnSpPr>
            <p:nvPr/>
          </p:nvCxnSpPr>
          <p:spPr>
            <a:xfrm>
              <a:off x="7141029" y="3523283"/>
              <a:ext cx="4559481" cy="858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D36B575-432F-4D4C-B0B0-0D6E7733F165}"/>
                </a:ext>
              </a:extLst>
            </p:cNvPr>
            <p:cNvSpPr/>
            <p:nvPr/>
          </p:nvSpPr>
          <p:spPr>
            <a:xfrm>
              <a:off x="9050655" y="2713355"/>
              <a:ext cx="1082928" cy="41147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Endpoint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4DAB56-A3D4-4B94-82E3-6FF784290436}"/>
                </a:ext>
              </a:extLst>
            </p:cNvPr>
            <p:cNvSpPr/>
            <p:nvPr/>
          </p:nvSpPr>
          <p:spPr>
            <a:xfrm>
              <a:off x="10346944" y="2705735"/>
              <a:ext cx="1060704" cy="6348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PCI-PCI</a:t>
              </a:r>
            </a:p>
            <a:p>
              <a:pPr algn="ctr"/>
              <a:r>
                <a:rPr lang="en-US" dirty="0"/>
                <a:t>Bridge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51D22D9-8B76-4A93-B383-00E730AFF7BC}"/>
                </a:ext>
              </a:extLst>
            </p:cNvPr>
            <p:cNvSpPr/>
            <p:nvPr/>
          </p:nvSpPr>
          <p:spPr>
            <a:xfrm>
              <a:off x="10346944" y="1696516"/>
              <a:ext cx="1060704" cy="6348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Host-PCI</a:t>
              </a:r>
            </a:p>
            <a:p>
              <a:pPr algn="ctr"/>
              <a:r>
                <a:rPr lang="en-US" dirty="0"/>
                <a:t>Bridge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EB9B38-6437-4D76-B360-CD724EADA9D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0877296" y="2522220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92394B6-D461-4669-A799-D377D13FF419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296" y="2331388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2401B19-99B7-4A1F-86D4-D0FA03C74CED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296" y="3339768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1480F77-BA22-4E2F-BDE7-4968A18E992C}"/>
                </a:ext>
              </a:extLst>
            </p:cNvPr>
            <p:cNvSpPr/>
            <p:nvPr/>
          </p:nvSpPr>
          <p:spPr>
            <a:xfrm>
              <a:off x="9051036" y="3731514"/>
              <a:ext cx="1082928" cy="41147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Endpoint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2536E4A-D6E0-4576-A32F-8A65416D860B}"/>
                </a:ext>
              </a:extLst>
            </p:cNvPr>
            <p:cNvSpPr/>
            <p:nvPr/>
          </p:nvSpPr>
          <p:spPr>
            <a:xfrm>
              <a:off x="10346944" y="3718558"/>
              <a:ext cx="1060704" cy="6348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PCI-PCI</a:t>
              </a:r>
            </a:p>
            <a:p>
              <a:pPr algn="ctr"/>
              <a:r>
                <a:rPr lang="en-US" dirty="0"/>
                <a:t>Bridge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1B2D980-4817-425A-89B6-202628BEE59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10877296" y="3535043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BCA53B-0937-4A2A-9A2B-68EC4549767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296" y="4352591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A39D5D-27FB-416B-BC19-B4793239AA22}"/>
                </a:ext>
              </a:extLst>
            </p:cNvPr>
            <p:cNvCxnSpPr>
              <a:cxnSpLocks/>
            </p:cNvCxnSpPr>
            <p:nvPr/>
          </p:nvCxnSpPr>
          <p:spPr>
            <a:xfrm>
              <a:off x="7141029" y="4535344"/>
              <a:ext cx="458081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B5F2356-213C-417E-9908-EA22BA14B07D}"/>
                </a:ext>
              </a:extLst>
            </p:cNvPr>
            <p:cNvCxnSpPr>
              <a:cxnSpLocks/>
            </p:cNvCxnSpPr>
            <p:nvPr/>
          </p:nvCxnSpPr>
          <p:spPr>
            <a:xfrm>
              <a:off x="9578848" y="2522220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959302-C528-4B63-88E3-AA149F6FF2D6}"/>
                </a:ext>
              </a:extLst>
            </p:cNvPr>
            <p:cNvCxnSpPr>
              <a:cxnSpLocks/>
            </p:cNvCxnSpPr>
            <p:nvPr/>
          </p:nvCxnSpPr>
          <p:spPr>
            <a:xfrm>
              <a:off x="9591421" y="3542663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76A1AF-1AAA-49D8-A428-1AB328D1B6CA}"/>
                </a:ext>
              </a:extLst>
            </p:cNvPr>
            <p:cNvSpPr txBox="1"/>
            <p:nvPr/>
          </p:nvSpPr>
          <p:spPr>
            <a:xfrm>
              <a:off x="7200189" y="272990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A7F7D2-0FF1-4A92-9AD5-943A79D297C5}"/>
                </a:ext>
              </a:extLst>
            </p:cNvPr>
            <p:cNvSpPr txBox="1"/>
            <p:nvPr/>
          </p:nvSpPr>
          <p:spPr>
            <a:xfrm>
              <a:off x="7217066" y="3723134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4C5A1-E83E-49C0-914E-3556274DAD5E}"/>
                </a:ext>
              </a:extLst>
            </p:cNvPr>
            <p:cNvSpPr txBox="1"/>
            <p:nvPr/>
          </p:nvSpPr>
          <p:spPr>
            <a:xfrm>
              <a:off x="7233943" y="4621019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EA1098F-8A02-4037-9AF9-6890CA21DE6A}"/>
                </a:ext>
              </a:extLst>
            </p:cNvPr>
            <p:cNvSpPr/>
            <p:nvPr/>
          </p:nvSpPr>
          <p:spPr>
            <a:xfrm>
              <a:off x="7790055" y="2711391"/>
              <a:ext cx="1082928" cy="41147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Endpoint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033F3EB-33F8-461B-AD1C-317B74AC717D}"/>
                </a:ext>
              </a:extLst>
            </p:cNvPr>
            <p:cNvSpPr/>
            <p:nvPr/>
          </p:nvSpPr>
          <p:spPr>
            <a:xfrm>
              <a:off x="7790436" y="3729550"/>
              <a:ext cx="1082928" cy="41147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Endpoint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6682B5-737D-458E-94FA-F64DF2DD7095}"/>
                </a:ext>
              </a:extLst>
            </p:cNvPr>
            <p:cNvCxnSpPr>
              <a:cxnSpLocks/>
            </p:cNvCxnSpPr>
            <p:nvPr/>
          </p:nvCxnSpPr>
          <p:spPr>
            <a:xfrm>
              <a:off x="8318248" y="2520256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5C35598-B4D0-4158-8167-16377C43EA2F}"/>
                </a:ext>
              </a:extLst>
            </p:cNvPr>
            <p:cNvCxnSpPr>
              <a:cxnSpLocks/>
            </p:cNvCxnSpPr>
            <p:nvPr/>
          </p:nvCxnSpPr>
          <p:spPr>
            <a:xfrm>
              <a:off x="8330821" y="3540699"/>
              <a:ext cx="0" cy="1835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E9251F-5BEA-4BF4-90FE-AE7703E7E0AE}"/>
              </a:ext>
            </a:extLst>
          </p:cNvPr>
          <p:cNvCxnSpPr>
            <a:cxnSpLocks/>
          </p:cNvCxnSpPr>
          <p:nvPr/>
        </p:nvCxnSpPr>
        <p:spPr>
          <a:xfrm flipH="1">
            <a:off x="10063480" y="1953741"/>
            <a:ext cx="21972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26EA23-67FE-4301-BB80-3887F04CF1A0}"/>
              </a:ext>
            </a:extLst>
          </p:cNvPr>
          <p:cNvCxnSpPr>
            <a:cxnSpLocks/>
          </p:cNvCxnSpPr>
          <p:nvPr/>
        </p:nvCxnSpPr>
        <p:spPr>
          <a:xfrm flipH="1">
            <a:off x="10063481" y="2074915"/>
            <a:ext cx="2197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4B34013-74F8-42AD-A778-09EFFC7B635C}"/>
              </a:ext>
            </a:extLst>
          </p:cNvPr>
          <p:cNvSpPr txBox="1"/>
          <p:nvPr/>
        </p:nvSpPr>
        <p:spPr>
          <a:xfrm>
            <a:off x="7721999" y="1814344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and Memory</a:t>
            </a:r>
          </a:p>
        </p:txBody>
      </p:sp>
    </p:spTree>
    <p:extLst>
      <p:ext uri="{BB962C8B-B14F-4D97-AF65-F5344CB8AC3E}">
        <p14:creationId xmlns:p14="http://schemas.microsoft.com/office/powerpoint/2010/main" val="2782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1D8C4F-6F89-4A47-A20F-C17A1ECC5239}"/>
              </a:ext>
            </a:extLst>
          </p:cNvPr>
          <p:cNvSpPr/>
          <p:nvPr/>
        </p:nvSpPr>
        <p:spPr>
          <a:xfrm>
            <a:off x="8639175" y="5221605"/>
            <a:ext cx="2154552" cy="12192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DF8-CC2B-434E-AEAD-5309F576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PCIe 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DA6C-0B75-46B6-B700-5DE96F74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6932606" cy="5029200"/>
          </a:xfrm>
        </p:spPr>
        <p:txBody>
          <a:bodyPr/>
          <a:lstStyle/>
          <a:p>
            <a:r>
              <a:rPr lang="en-US" dirty="0"/>
              <a:t>Dual point to point serial connection</a:t>
            </a:r>
          </a:p>
          <a:p>
            <a:pPr lvl="1"/>
            <a:r>
              <a:rPr lang="en-US" dirty="0"/>
              <a:t>x1, x2, x4, x8, x12, x16, x32</a:t>
            </a:r>
          </a:p>
          <a:p>
            <a:pPr lvl="1"/>
            <a:r>
              <a:rPr lang="en-US" dirty="0"/>
              <a:t>Packet based protocol</a:t>
            </a:r>
          </a:p>
          <a:p>
            <a:pPr lvl="1"/>
            <a:r>
              <a:rPr lang="en-US" dirty="0"/>
              <a:t>1GB/sec transfer rate for PCIe 3.0</a:t>
            </a:r>
          </a:p>
          <a:p>
            <a:pPr lvl="1"/>
            <a:r>
              <a:rPr lang="en-US" dirty="0"/>
              <a:t>Split transactions</a:t>
            </a:r>
          </a:p>
          <a:p>
            <a:r>
              <a:rPr lang="en-US" dirty="0"/>
              <a:t>Each endpoint can work at a different speed</a:t>
            </a:r>
          </a:p>
          <a:p>
            <a:r>
              <a:rPr lang="en-US" dirty="0"/>
              <a:t>8b/10b and 128b/130b encoding</a:t>
            </a:r>
          </a:p>
          <a:p>
            <a:r>
              <a:rPr lang="en-US" dirty="0"/>
              <a:t>MSI/MSI-X interrupt handling</a:t>
            </a:r>
          </a:p>
          <a:p>
            <a:pPr lvl="1"/>
            <a:r>
              <a:rPr lang="en-US" dirty="0"/>
              <a:t>Also supports legacy PCI interrupts</a:t>
            </a:r>
          </a:p>
          <a:p>
            <a:r>
              <a:rPr lang="en-US" dirty="0"/>
              <a:t>Additional capabilities</a:t>
            </a:r>
          </a:p>
          <a:p>
            <a:pPr lvl="1"/>
            <a:r>
              <a:rPr lang="en-US" dirty="0"/>
              <a:t>Power management, error reporting,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98337-2194-40B7-8E8A-AA742A6E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BEB9E-5232-4963-BD05-3A5C4EF9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25" y="1243246"/>
            <a:ext cx="4958715" cy="2927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CF423-4BA0-4D89-894A-AC1996D154A6}"/>
              </a:ext>
            </a:extLst>
          </p:cNvPr>
          <p:cNvSpPr txBox="1"/>
          <p:nvPr/>
        </p:nvSpPr>
        <p:spPr>
          <a:xfrm>
            <a:off x="7641771" y="4170680"/>
            <a:ext cx="323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>
                <a:hlinkClick r:id="rId3"/>
              </a:rPr>
              <a:t>"PCI Express Basics"</a:t>
            </a:r>
            <a:r>
              <a:rPr lang="en-US" dirty="0"/>
              <a:t>. </a:t>
            </a:r>
            <a:r>
              <a:rPr lang="en-US" dirty="0">
                <a:hlinkClick r:id="rId4" tooltip="PCI-SIG"/>
              </a:rPr>
              <a:t>PCI-SIG</a:t>
            </a:r>
            <a:r>
              <a:rPr lang="en-US" dirty="0"/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590E86-1E3A-490E-AB2A-3862391DFE6A}"/>
              </a:ext>
            </a:extLst>
          </p:cNvPr>
          <p:cNvSpPr/>
          <p:nvPr/>
        </p:nvSpPr>
        <p:spPr>
          <a:xfrm>
            <a:off x="8000365" y="5074285"/>
            <a:ext cx="619760" cy="1483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9D186A-777B-451C-9206-1A66749D7080}"/>
              </a:ext>
            </a:extLst>
          </p:cNvPr>
          <p:cNvSpPr/>
          <p:nvPr/>
        </p:nvSpPr>
        <p:spPr>
          <a:xfrm>
            <a:off x="10820400" y="5074285"/>
            <a:ext cx="619760" cy="1483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CCD3EBC4-F150-4D4A-9115-DE8AE8C99DEF}"/>
              </a:ext>
            </a:extLst>
          </p:cNvPr>
          <p:cNvSpPr/>
          <p:nvPr/>
        </p:nvSpPr>
        <p:spPr>
          <a:xfrm>
            <a:off x="8620125" y="5943599"/>
            <a:ext cx="2186940" cy="2828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B7E5B960-8C04-4379-ABEC-E2586211A1A0}"/>
              </a:ext>
            </a:extLst>
          </p:cNvPr>
          <p:cNvSpPr/>
          <p:nvPr/>
        </p:nvSpPr>
        <p:spPr>
          <a:xfrm>
            <a:off x="8620125" y="5362574"/>
            <a:ext cx="2200275" cy="2828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F0C6A5-B74D-4DDF-A5FD-CD0795B6158D}"/>
              </a:ext>
            </a:extLst>
          </p:cNvPr>
          <p:cNvSpPr txBox="1"/>
          <p:nvPr/>
        </p:nvSpPr>
        <p:spPr>
          <a:xfrm>
            <a:off x="9541913" y="55643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12946-D272-4E77-910A-8859FD823A07}"/>
              </a:ext>
            </a:extLst>
          </p:cNvPr>
          <p:cNvSpPr txBox="1"/>
          <p:nvPr/>
        </p:nvSpPr>
        <p:spPr>
          <a:xfrm rot="16200000">
            <a:off x="7799692" y="5607252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778644-CF7E-427C-AF05-7D78719B33C2}"/>
              </a:ext>
            </a:extLst>
          </p:cNvPr>
          <p:cNvSpPr txBox="1"/>
          <p:nvPr/>
        </p:nvSpPr>
        <p:spPr>
          <a:xfrm rot="16200000">
            <a:off x="10622032" y="5564343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D2E88-BA93-4AB6-B3CE-E2310FFA1720}"/>
              </a:ext>
            </a:extLst>
          </p:cNvPr>
          <p:cNvSpPr txBox="1"/>
          <p:nvPr/>
        </p:nvSpPr>
        <p:spPr>
          <a:xfrm>
            <a:off x="8842137" y="513929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1AFB-598F-4B5C-8736-4BC76346781F}"/>
              </a:ext>
            </a:extLst>
          </p:cNvPr>
          <p:cNvSpPr txBox="1"/>
          <p:nvPr/>
        </p:nvSpPr>
        <p:spPr>
          <a:xfrm>
            <a:off x="9472438" y="639710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0126FE-7588-41FB-90A9-90BFB2035927}"/>
              </a:ext>
            </a:extLst>
          </p:cNvPr>
          <p:cNvCxnSpPr>
            <a:cxnSpLocks/>
          </p:cNvCxnSpPr>
          <p:nvPr/>
        </p:nvCxnSpPr>
        <p:spPr>
          <a:xfrm>
            <a:off x="8673466" y="6055995"/>
            <a:ext cx="2080257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A9E4E-DD64-4A9A-A376-58659655425E}"/>
              </a:ext>
            </a:extLst>
          </p:cNvPr>
          <p:cNvCxnSpPr>
            <a:cxnSpLocks/>
          </p:cNvCxnSpPr>
          <p:nvPr/>
        </p:nvCxnSpPr>
        <p:spPr>
          <a:xfrm>
            <a:off x="8673466" y="6118860"/>
            <a:ext cx="2080257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3F7256-E3A0-41CF-B98E-E3F54F47CA6E}"/>
              </a:ext>
            </a:extLst>
          </p:cNvPr>
          <p:cNvSpPr txBox="1"/>
          <p:nvPr/>
        </p:nvSpPr>
        <p:spPr>
          <a:xfrm>
            <a:off x="9078292" y="6085005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71F9D2-4822-4867-AB16-BF7D208A1160}"/>
              </a:ext>
            </a:extLst>
          </p:cNvPr>
          <p:cNvSpPr/>
          <p:nvPr/>
        </p:nvSpPr>
        <p:spPr>
          <a:xfrm>
            <a:off x="9203713" y="4890372"/>
            <a:ext cx="830097" cy="241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D8C48D-47EA-4BE3-B9F1-86A6A5AA2801}"/>
              </a:ext>
            </a:extLst>
          </p:cNvPr>
          <p:cNvCxnSpPr/>
          <p:nvPr/>
        </p:nvCxnSpPr>
        <p:spPr>
          <a:xfrm>
            <a:off x="9446657" y="4766310"/>
            <a:ext cx="343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D57DCF-7AD5-4A56-9D8E-4EC8443D5207}"/>
              </a:ext>
            </a:extLst>
          </p:cNvPr>
          <p:cNvCxnSpPr/>
          <p:nvPr/>
        </p:nvCxnSpPr>
        <p:spPr>
          <a:xfrm>
            <a:off x="9446657" y="4839653"/>
            <a:ext cx="3433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8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24086</TotalTime>
  <Words>3872</Words>
  <Application>Microsoft Office PowerPoint</Application>
  <PresentationFormat>Widescreen</PresentationFormat>
  <Paragraphs>1352</Paragraphs>
  <Slides>55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Palatino Linotype</vt:lpstr>
      <vt:lpstr>Wingdings</vt:lpstr>
      <vt:lpstr>Office Theme</vt:lpstr>
      <vt:lpstr>Simulating PCI-Express Interconnect for Future System Exploration</vt:lpstr>
      <vt:lpstr>Motivation</vt:lpstr>
      <vt:lpstr>PCIe Use Case: Memory Drive Technology</vt:lpstr>
      <vt:lpstr>PCIe Use Case: Rack Scale Design</vt:lpstr>
      <vt:lpstr>PCIe Use Case: Rack Scale Design</vt:lpstr>
      <vt:lpstr>gem5 Off-chip Interconnection Model</vt:lpstr>
      <vt:lpstr>Outline</vt:lpstr>
      <vt:lpstr>Background: PCI Bus</vt:lpstr>
      <vt:lpstr>Background: PCIe Interconnection</vt:lpstr>
      <vt:lpstr>Background: PCIe Interconnection (cont.)</vt:lpstr>
      <vt:lpstr>Our Approach to Enable PCIe in gem5</vt:lpstr>
      <vt:lpstr>Our Approach to Enable PCIe in gem5</vt:lpstr>
      <vt:lpstr>Our Approach to Enable PCIe in gem5</vt:lpstr>
      <vt:lpstr>PCI-Express Endpoint Configuration Header</vt:lpstr>
      <vt:lpstr>Virtual P2P Bridge Configuration Header</vt:lpstr>
      <vt:lpstr>PCIe Enumeration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PCIe Enumeration </vt:lpstr>
      <vt:lpstr>Our Approach to Enable PCIe in gem5</vt:lpstr>
      <vt:lpstr>Root Complex Model</vt:lpstr>
      <vt:lpstr>Our Approach to Enable PCIe in gem5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PCIe Link Model</vt:lpstr>
      <vt:lpstr>Methodology</vt:lpstr>
      <vt:lpstr>Validation</vt:lpstr>
      <vt:lpstr>Validation</vt:lpstr>
      <vt:lpstr>Bandwidth vs. Lane Width</vt:lpstr>
      <vt:lpstr>Conclusion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NCAP</dc:title>
  <dc:creator>Mohammad Alian</dc:creator>
  <cp:lastModifiedBy>Mohammad Alian</cp:lastModifiedBy>
  <cp:revision>1736</cp:revision>
  <dcterms:created xsi:type="dcterms:W3CDTF">2017-01-06T16:36:20Z</dcterms:created>
  <dcterms:modified xsi:type="dcterms:W3CDTF">2018-10-02T12:37:20Z</dcterms:modified>
</cp:coreProperties>
</file>